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71" r:id="rId4"/>
    <p:sldId id="274" r:id="rId5"/>
    <p:sldId id="259" r:id="rId6"/>
    <p:sldId id="258" r:id="rId7"/>
    <p:sldId id="260" r:id="rId8"/>
    <p:sldId id="261" r:id="rId9"/>
    <p:sldId id="262" r:id="rId10"/>
    <p:sldId id="264" r:id="rId11"/>
    <p:sldId id="265" r:id="rId12"/>
    <p:sldId id="266" r:id="rId13"/>
    <p:sldId id="267" r:id="rId14"/>
    <p:sldId id="269" r:id="rId15"/>
    <p:sldId id="268" r:id="rId16"/>
    <p:sldId id="270" r:id="rId17"/>
    <p:sldId id="272" r:id="rId18"/>
    <p:sldId id="273" r:id="rId19"/>
    <p:sldId id="275"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oardo Sotteri" initials="E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36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F3EC-4424-444E-9C4C-279065E3C030}" type="datetimeFigureOut">
              <a:rPr lang="it-IT" smtClean="0"/>
              <a:t>18/02/2016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A0E73-4F28-4709-8CB0-7F9A990B6CB3}" type="slidenum">
              <a:rPr lang="it-IT" smtClean="0"/>
              <a:t>‹N›</a:t>
            </a:fld>
            <a:endParaRPr lang="it-IT"/>
          </a:p>
        </p:txBody>
      </p:sp>
    </p:spTree>
    <p:extLst>
      <p:ext uri="{BB962C8B-B14F-4D97-AF65-F5344CB8AC3E}">
        <p14:creationId xmlns:p14="http://schemas.microsoft.com/office/powerpoint/2010/main" val="429393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82A0E73-4F28-4709-8CB0-7F9A990B6CB3}" type="slidenum">
              <a:rPr lang="it-IT" smtClean="0"/>
              <a:t>2</a:t>
            </a:fld>
            <a:endParaRPr lang="it-IT"/>
          </a:p>
        </p:txBody>
      </p:sp>
    </p:spTree>
    <p:extLst>
      <p:ext uri="{BB962C8B-B14F-4D97-AF65-F5344CB8AC3E}">
        <p14:creationId xmlns:p14="http://schemas.microsoft.com/office/powerpoint/2010/main" val="272348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18/02/2016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278312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18/02/2016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19137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18/02/2016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203888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C88DD-E0B2-4CCE-AA91-B9441663E8CD}" type="datetimeFigureOut">
              <a:rPr lang="it-IT" smtClean="0"/>
              <a:t>18/02/2016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93873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69C88DD-E0B2-4CCE-AA91-B9441663E8CD}" type="datetimeFigureOut">
              <a:rPr lang="it-IT" smtClean="0"/>
              <a:t>18/02/2016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08955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69C88DD-E0B2-4CCE-AA91-B9441663E8CD}" type="datetimeFigureOut">
              <a:rPr lang="it-IT" smtClean="0"/>
              <a:t>18/02/2016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422603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69C88DD-E0B2-4CCE-AA91-B9441663E8CD}" type="datetimeFigureOut">
              <a:rPr lang="it-IT" smtClean="0"/>
              <a:t>18/02/2016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80912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69C88DD-E0B2-4CCE-AA91-B9441663E8CD}" type="datetimeFigureOut">
              <a:rPr lang="it-IT" smtClean="0"/>
              <a:t>18/02/2016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412100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C88DD-E0B2-4CCE-AA91-B9441663E8CD}" type="datetimeFigureOut">
              <a:rPr lang="it-IT" smtClean="0"/>
              <a:t>18/02/2016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05118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69C88DD-E0B2-4CCE-AA91-B9441663E8CD}" type="datetimeFigureOut">
              <a:rPr lang="it-IT" smtClean="0"/>
              <a:t>18/02/2016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165961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69C88DD-E0B2-4CCE-AA91-B9441663E8CD}" type="datetimeFigureOut">
              <a:rPr lang="it-IT" smtClean="0"/>
              <a:t>18/02/2016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83BF42-4F36-4AE2-8459-EB21D4CE8BFE}" type="slidenum">
              <a:rPr lang="it-IT" smtClean="0"/>
              <a:t>‹N›</a:t>
            </a:fld>
            <a:endParaRPr lang="it-IT"/>
          </a:p>
        </p:txBody>
      </p:sp>
    </p:spTree>
    <p:extLst>
      <p:ext uri="{BB962C8B-B14F-4D97-AF65-F5344CB8AC3E}">
        <p14:creationId xmlns:p14="http://schemas.microsoft.com/office/powerpoint/2010/main" val="307279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C88DD-E0B2-4CCE-AA91-B9441663E8CD}" type="datetimeFigureOut">
              <a:rPr lang="it-IT" smtClean="0"/>
              <a:t>18/02/2016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BF42-4F36-4AE2-8459-EB21D4CE8BFE}" type="slidenum">
              <a:rPr lang="it-IT" smtClean="0"/>
              <a:t>‹N›</a:t>
            </a:fld>
            <a:endParaRPr lang="it-IT"/>
          </a:p>
        </p:txBody>
      </p:sp>
    </p:spTree>
    <p:extLst>
      <p:ext uri="{BB962C8B-B14F-4D97-AF65-F5344CB8AC3E}">
        <p14:creationId xmlns:p14="http://schemas.microsoft.com/office/powerpoint/2010/main" val="9435888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993002" y="267552"/>
            <a:ext cx="347608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2000" b="1" dirty="0">
                <a:latin typeface="Times New Roman" panose="02020603050405020304" pitchFamily="18" charset="0"/>
                <a:ea typeface="Times New Roman" panose="02020603050405020304" pitchFamily="18" charset="0"/>
                <a:cs typeface="Times New Roman" panose="02020603050405020304" pitchFamily="18" charset="0"/>
              </a:rPr>
              <a:t>UNIVERSITA’ DI GENOVA</a:t>
            </a:r>
            <a:endParaRPr lang="it-IT" altLang="it-IT" sz="20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2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b="1" dirty="0">
                <a:latin typeface="Times New Roman" panose="02020603050405020304" pitchFamily="18" charset="0"/>
                <a:ea typeface="Times New Roman" panose="02020603050405020304" pitchFamily="18" charset="0"/>
                <a:cs typeface="Times New Roman" panose="02020603050405020304" pitchFamily="18" charset="0"/>
              </a:rPr>
              <a:t>SCUOLA POLITECNICA</a:t>
            </a:r>
            <a:endParaRPr lang="it-IT" altLang="it-IT"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Dipartimento di Ingegneria Meccanica</a:t>
            </a:r>
            <a:endParaRPr lang="it-IT" altLang="it-IT" sz="16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1350" dirty="0">
              <a:latin typeface="Times New Roman" panose="02020603050405020304" pitchFamily="18" charset="0"/>
              <a:cs typeface="Times New Roman" panose="02020603050405020304" pitchFamily="18" charset="0"/>
            </a:endParaRPr>
          </a:p>
        </p:txBody>
      </p:sp>
      <p:pic>
        <p:nvPicPr>
          <p:cNvPr id="1025"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2" y="1845931"/>
            <a:ext cx="1080084" cy="14317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39348" y="3277669"/>
            <a:ext cx="8783392" cy="342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TESI DI LAUREA</a:t>
            </a:r>
            <a:endParaRPr lang="it-IT" altLang="it-IT" sz="16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400" dirty="0">
                <a:latin typeface="Times New Roman" panose="02020603050405020304" pitchFamily="18" charset="0"/>
                <a:ea typeface="Times New Roman" panose="02020603050405020304" pitchFamily="18" charset="0"/>
                <a:cs typeface="Times New Roman" panose="02020603050405020304" pitchFamily="18" charset="0"/>
              </a:rPr>
              <a:t>FEBBRAIO-MARZO 2016</a:t>
            </a:r>
            <a:endParaRPr lang="it-IT" altLang="it-IT" sz="14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400" dirty="0">
                <a:latin typeface="Times New Roman" panose="02020603050405020304" pitchFamily="18" charset="0"/>
                <a:ea typeface="Times New Roman" panose="02020603050405020304" pitchFamily="18" charset="0"/>
                <a:cs typeface="Times New Roman" panose="02020603050405020304" pitchFamily="18" charset="0"/>
              </a:rPr>
              <a:t>AA </a:t>
            </a:r>
            <a:r>
              <a:rPr lang="it-IT" altLang="it-IT" sz="1400" dirty="0" smtClean="0">
                <a:latin typeface="Times New Roman" panose="02020603050405020304" pitchFamily="18" charset="0"/>
                <a:ea typeface="Times New Roman" panose="02020603050405020304" pitchFamily="18" charset="0"/>
                <a:cs typeface="Times New Roman" panose="02020603050405020304" pitchFamily="18" charset="0"/>
              </a:rPr>
              <a:t>2014-15</a:t>
            </a:r>
            <a:endParaRPr lang="it-IT" altLang="it-IT"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endParaRPr lang="it-IT" altLang="it-IT" sz="825"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b="1" dirty="0">
                <a:latin typeface="Times New Roman" panose="02020603050405020304" pitchFamily="18" charset="0"/>
                <a:ea typeface="Times New Roman" panose="02020603050405020304" pitchFamily="18" charset="0"/>
                <a:cs typeface="Times New Roman" panose="02020603050405020304" pitchFamily="18" charset="0"/>
              </a:rPr>
              <a:t>Caratterizzazione del coefficiente di </a:t>
            </a:r>
            <a:r>
              <a:rPr lang="it-IT" altLang="it-IT" b="1">
                <a:latin typeface="Times New Roman" panose="02020603050405020304" pitchFamily="18" charset="0"/>
                <a:ea typeface="Times New Roman" panose="02020603050405020304" pitchFamily="18" charset="0"/>
                <a:cs typeface="Times New Roman" panose="02020603050405020304" pitchFamily="18" charset="0"/>
              </a:rPr>
              <a:t>smorzamento </a:t>
            </a:r>
            <a:endParaRPr lang="it-IT" altLang="it-IT" b="1" smtClean="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b="1" smtClean="0">
                <a:latin typeface="Times New Roman" panose="02020603050405020304" pitchFamily="18" charset="0"/>
                <a:ea typeface="Times New Roman" panose="02020603050405020304" pitchFamily="18" charset="0"/>
                <a:cs typeface="Times New Roman" panose="02020603050405020304" pitchFamily="18" charset="0"/>
              </a:rPr>
              <a:t>di </a:t>
            </a:r>
            <a:r>
              <a:rPr lang="it-IT" altLang="it-IT" b="1" dirty="0">
                <a:latin typeface="Times New Roman" panose="02020603050405020304" pitchFamily="18" charset="0"/>
                <a:ea typeface="Times New Roman" panose="02020603050405020304" pitchFamily="18" charset="0"/>
                <a:cs typeface="Times New Roman" panose="02020603050405020304" pitchFamily="18" charset="0"/>
              </a:rPr>
              <a:t>un sistema dinamico a un grado di libertà</a:t>
            </a:r>
          </a:p>
          <a:p>
            <a:pPr algn="ctr" defTabSz="685800" eaLnBrk="0" fontAlgn="base" hangingPunct="0">
              <a:spcBef>
                <a:spcPct val="0"/>
              </a:spcBef>
              <a:spcAft>
                <a:spcPct val="0"/>
              </a:spcAft>
            </a:pPr>
            <a:endParaRPr lang="it-IT" altLang="it-IT"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Relatore:</a:t>
            </a:r>
            <a:endParaRPr lang="it-IT" altLang="it-IT" sz="16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Chiar.</a:t>
            </a:r>
            <a:r>
              <a:rPr lang="it-IT" altLang="it-IT" sz="1600" baseline="30000" dirty="0">
                <a:latin typeface="Times New Roman" panose="02020603050405020304" pitchFamily="18" charset="0"/>
                <a:ea typeface="Times New Roman" panose="02020603050405020304" pitchFamily="18" charset="0"/>
                <a:cs typeface="Times New Roman" panose="02020603050405020304" pitchFamily="18" charset="0"/>
              </a:rPr>
              <a:t>mo</a:t>
            </a: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Prof. Ing. Alessandro Bottaro</a:t>
            </a:r>
          </a:p>
          <a:p>
            <a:pPr defTabSz="685800" eaLnBrk="0" fontAlgn="base" hangingPunct="0">
              <a:spcBef>
                <a:spcPct val="0"/>
              </a:spcBef>
              <a:spcAft>
                <a:spcPct val="0"/>
              </a:spcAft>
            </a:pPr>
            <a:r>
              <a:rPr lang="it-IT" alt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Correlatore</a:t>
            </a: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it-IT" altLang="it-IT" sz="1600" dirty="0">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Dott. Ing. Andrea Freda</a:t>
            </a:r>
            <a:endParaRPr lang="it-IT" altLang="it-IT" sz="16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it-IT" altLang="it-IT" sz="1600" b="1" dirty="0" smtClean="0">
                <a:latin typeface="Times New Roman" panose="02020603050405020304" pitchFamily="18" charset="0"/>
                <a:ea typeface="Times New Roman" panose="02020603050405020304" pitchFamily="18" charset="0"/>
                <a:cs typeface="Times New Roman" panose="02020603050405020304" pitchFamily="18" charset="0"/>
              </a:rPr>
              <a:t>                                    Allievi:</a:t>
            </a:r>
            <a:endParaRPr lang="it-IT" altLang="it-IT" sz="16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a:t>
            </a:r>
            <a:r>
              <a:rPr lang="it-IT" altLang="it-IT"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Filippo </a:t>
            </a:r>
            <a:r>
              <a:rPr lang="it-IT" altLang="it-IT" sz="1600" dirty="0" err="1">
                <a:latin typeface="Times New Roman" panose="02020603050405020304" pitchFamily="18" charset="0"/>
                <a:ea typeface="Times New Roman" panose="02020603050405020304" pitchFamily="18" charset="0"/>
                <a:cs typeface="Times New Roman" panose="02020603050405020304" pitchFamily="18" charset="0"/>
              </a:rPr>
              <a:t>Delucchi</a:t>
            </a:r>
            <a:endParaRPr lang="it-IT" altLang="it-IT" sz="1600" dirty="0">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                                                               </a:t>
            </a:r>
            <a:r>
              <a:rPr lang="it-IT" altLang="it-IT"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it-IT" altLang="it-IT" sz="1600" dirty="0">
                <a:latin typeface="Times New Roman" panose="02020603050405020304" pitchFamily="18" charset="0"/>
                <a:ea typeface="Times New Roman" panose="02020603050405020304" pitchFamily="18" charset="0"/>
                <a:cs typeface="Times New Roman" panose="02020603050405020304" pitchFamily="18" charset="0"/>
              </a:rPr>
              <a:t>Edoardo Sotteri</a:t>
            </a:r>
            <a:endParaRPr lang="it-IT" alt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682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39485" y="2107487"/>
            <a:ext cx="8665028" cy="553998"/>
          </a:xfrm>
          <a:prstGeom prst="rect">
            <a:avLst/>
          </a:prstGeom>
          <a:noFill/>
        </p:spPr>
        <p:txBody>
          <a:bodyPr wrap="square" rtlCol="0">
            <a:spAutoFit/>
          </a:bodyPr>
          <a:lstStyle/>
          <a:p>
            <a:pPr algn="just"/>
            <a:endParaRPr lang="it-IT" sz="1500" b="1" kern="500" dirty="0"/>
          </a:p>
          <a:p>
            <a:pPr algn="just"/>
            <a:endParaRPr lang="it-IT" sz="1500" b="1" kern="500" dirty="0"/>
          </a:p>
        </p:txBody>
      </p:sp>
      <p:sp>
        <p:nvSpPr>
          <p:cNvPr id="7" name="CasellaDiTesto 6"/>
          <p:cNvSpPr txBox="1"/>
          <p:nvPr/>
        </p:nvSpPr>
        <p:spPr>
          <a:xfrm>
            <a:off x="3882926" y="1240066"/>
            <a:ext cx="5066611" cy="5847755"/>
          </a:xfrm>
          <a:prstGeom prst="rect">
            <a:avLst/>
          </a:prstGeom>
          <a:noFill/>
        </p:spPr>
        <p:txBody>
          <a:bodyPr wrap="square" rtlCol="0">
            <a:spAutoFit/>
          </a:bodyPr>
          <a:lstStyle/>
          <a:p>
            <a:pPr algn="just"/>
            <a:r>
              <a:rPr lang="it-IT" b="1" kern="500" dirty="0"/>
              <a:t>Unione del modello agli organi di collegamento: </a:t>
            </a:r>
            <a:r>
              <a:rPr lang="it-IT" dirty="0"/>
              <a:t>Sono stati montati sul modello organi di collegamento che permettessero l’unione alle boccole. Avendo il corpo sezione quadrata cava, ha permesso il passaggio al suo interno di due barre filettate necessarie per l’accoppiamento con gli organi di collegamento. Inoltre, alle estremità di una delle due barre filettate, sono state collegate le due biforcazioni di un cavo d’acciaio collegato a sua volta alla piastra d’alluminio, componente principale dell’organo smorzatore.</a:t>
            </a:r>
          </a:p>
          <a:p>
            <a:pPr algn="just"/>
            <a:endParaRPr lang="it-IT" dirty="0"/>
          </a:p>
          <a:p>
            <a:pPr algn="just"/>
            <a:r>
              <a:rPr lang="it-IT" b="1" kern="500" dirty="0"/>
              <a:t>Fissaggio del modello sulle boccole di supporto:</a:t>
            </a:r>
            <a:r>
              <a:rPr lang="it-IT" kern="500" dirty="0"/>
              <a:t> </a:t>
            </a:r>
            <a:r>
              <a:rPr lang="it-IT" dirty="0"/>
              <a:t>Unito il corpo agli organi di collegamento, questi sono stati accoppiati con le boccole di supporto. Prima di effettuare il bloccaggio all’interno di quest’ultime, si è posizionata la piastra d’alluminio nel traferro dell’elettromagnete, collegandola superiormente al telaio principale della galleria del vento, tramite due molle di rigidezza trascurabile.</a:t>
            </a:r>
          </a:p>
          <a:p>
            <a:pPr algn="just"/>
            <a:endParaRPr lang="it-IT" sz="1400" b="1" kern="500" dirty="0"/>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8241" y="2114997"/>
            <a:ext cx="4598791" cy="3449093"/>
          </a:xfrm>
          <a:prstGeom prst="rect">
            <a:avLst/>
          </a:prstGeom>
        </p:spPr>
      </p:pic>
      <p:pic>
        <p:nvPicPr>
          <p:cNvPr id="10"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1045421" y="782866"/>
            <a:ext cx="6954591" cy="457200"/>
          </a:xfrm>
        </p:spPr>
        <p:txBody>
          <a:bodyPr>
            <a:noAutofit/>
          </a:bodyPr>
          <a:lstStyle/>
          <a:p>
            <a:pPr algn="ctr"/>
            <a:r>
              <a:rPr lang="it-IT" sz="2000" b="1" dirty="0" smtClean="0">
                <a:latin typeface="+mn-lt"/>
              </a:rPr>
              <a:t>SETUP SPERIMENTALE</a:t>
            </a:r>
            <a:endParaRPr lang="it-IT" sz="2000" b="1" dirty="0">
              <a:latin typeface="+mn-lt"/>
            </a:endParaRPr>
          </a:p>
        </p:txBody>
      </p:sp>
    </p:spTree>
    <p:extLst>
      <p:ext uri="{BB962C8B-B14F-4D97-AF65-F5344CB8AC3E}">
        <p14:creationId xmlns:p14="http://schemas.microsoft.com/office/powerpoint/2010/main" val="55548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08" y="2374106"/>
            <a:ext cx="4391061" cy="3293296"/>
          </a:xfrm>
          <a:prstGeom prst="rect">
            <a:avLst/>
          </a:prstGeom>
        </p:spPr>
      </p:pic>
      <p:sp>
        <p:nvSpPr>
          <p:cNvPr id="3" name="Rettangolo 2"/>
          <p:cNvSpPr/>
          <p:nvPr/>
        </p:nvSpPr>
        <p:spPr>
          <a:xfrm>
            <a:off x="4691741" y="1343098"/>
            <a:ext cx="4310592" cy="5355312"/>
          </a:xfrm>
          <a:prstGeom prst="rect">
            <a:avLst/>
          </a:prstGeom>
        </p:spPr>
        <p:txBody>
          <a:bodyPr wrap="square">
            <a:spAutoFit/>
          </a:bodyPr>
          <a:lstStyle/>
          <a:p>
            <a:pPr algn="just"/>
            <a:r>
              <a:rPr lang="it-IT" b="1" dirty="0"/>
              <a:t>Posizionamento laser: </a:t>
            </a:r>
            <a:r>
              <a:rPr lang="it-IT" dirty="0"/>
              <a:t>Su piastre lunghe circa trenta centimetri sono stati fissati i laser. Successivamente, si sono ancorate le piastre al telaio in modo da posizionare l’occhio del laser a una distanza di 120 millimetri da un blocchetto di riferimento solidale al corpo oscillatore</a:t>
            </a:r>
            <a:r>
              <a:rPr lang="it-IT" dirty="0" smtClean="0"/>
              <a:t>.</a:t>
            </a:r>
          </a:p>
          <a:p>
            <a:pPr algn="just"/>
            <a:r>
              <a:rPr lang="it-IT" dirty="0" smtClean="0"/>
              <a:t> </a:t>
            </a:r>
            <a:r>
              <a:rPr lang="it-IT" b="1" dirty="0" smtClean="0"/>
              <a:t> </a:t>
            </a:r>
            <a:endParaRPr lang="it-IT" b="1" dirty="0"/>
          </a:p>
          <a:p>
            <a:pPr algn="just"/>
            <a:r>
              <a:rPr lang="it-IT" b="1" kern="500" dirty="0" smtClean="0"/>
              <a:t>Acquisizione </a:t>
            </a:r>
            <a:r>
              <a:rPr lang="it-IT" b="1" kern="500" dirty="0"/>
              <a:t>del segnale:  </a:t>
            </a:r>
            <a:r>
              <a:rPr lang="it-IT" kern="500" dirty="0"/>
              <a:t>Sono stati acquisiti i valori dei laser nella configurazione di riposo del modello per poter ottenere una misura dello zero. Successivamente si è eccitato il modello e si sono acquisiti i dati tramite software </a:t>
            </a:r>
            <a:r>
              <a:rPr lang="it-IT" kern="500" dirty="0" err="1"/>
              <a:t>Labview</a:t>
            </a:r>
            <a:r>
              <a:rPr lang="it-IT" kern="500" dirty="0"/>
              <a:t>®, per valori di corrente circolante nell’elettromagnete compresi nell’intervallo 0 A –  3,6 A con passo di circa 0,4 A. La frequenza di acquisizione dei laser è stata considerata pari a 2000 hertz.</a:t>
            </a:r>
          </a:p>
        </p:txBody>
      </p:sp>
      <p:pic>
        <p:nvPicPr>
          <p:cNvPr id="7"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9" name="Titolo 1"/>
          <p:cNvSpPr>
            <a:spLocks noGrp="1"/>
          </p:cNvSpPr>
          <p:nvPr>
            <p:ph type="title"/>
          </p:nvPr>
        </p:nvSpPr>
        <p:spPr>
          <a:xfrm>
            <a:off x="1045421" y="782866"/>
            <a:ext cx="6954591" cy="457200"/>
          </a:xfrm>
        </p:spPr>
        <p:txBody>
          <a:bodyPr>
            <a:noAutofit/>
          </a:bodyPr>
          <a:lstStyle/>
          <a:p>
            <a:pPr algn="ctr"/>
            <a:r>
              <a:rPr lang="it-IT" sz="2000" b="1" dirty="0" smtClean="0">
                <a:latin typeface="+mn-lt"/>
              </a:rPr>
              <a:t>SETUP SPERIMENTALE</a:t>
            </a:r>
            <a:endParaRPr lang="it-IT" sz="2000" b="1" dirty="0">
              <a:latin typeface="+mn-lt"/>
            </a:endParaRPr>
          </a:p>
        </p:txBody>
      </p:sp>
    </p:spTree>
    <p:extLst>
      <p:ext uri="{BB962C8B-B14F-4D97-AF65-F5344CB8AC3E}">
        <p14:creationId xmlns:p14="http://schemas.microsoft.com/office/powerpoint/2010/main" val="219280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608" y="1240066"/>
            <a:ext cx="8665028" cy="1477328"/>
          </a:xfrm>
          <a:prstGeom prst="rect">
            <a:avLst/>
          </a:prstGeom>
          <a:noFill/>
        </p:spPr>
        <p:txBody>
          <a:bodyPr wrap="square" rtlCol="0">
            <a:spAutoFit/>
          </a:bodyPr>
          <a:lstStyle/>
          <a:p>
            <a:pPr algn="just"/>
            <a:r>
              <a:rPr lang="it-IT" kern="500" dirty="0"/>
              <a:t>I dati acquisiti sono stati elaborati tramite il software </a:t>
            </a:r>
            <a:r>
              <a:rPr lang="it-IT" kern="500" dirty="0" err="1"/>
              <a:t>Matlab</a:t>
            </a:r>
            <a:r>
              <a:rPr lang="it-IT" kern="500" dirty="0"/>
              <a:t>®, che ha permesso la costruzione di algoritmi per la caratterizzazione dello smorzamento secondo due diversi metodi.</a:t>
            </a:r>
          </a:p>
          <a:p>
            <a:pPr algn="just"/>
            <a:r>
              <a:rPr lang="it-IT" kern="500" dirty="0"/>
              <a:t>Per ogni valore di corrente applicata si è ottenuto un andamento oscillatorio pseudoperiodico di questo tipo: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331" y="2895251"/>
            <a:ext cx="4943582" cy="3720881"/>
          </a:xfrm>
          <a:prstGeom prst="rect">
            <a:avLst/>
          </a:prstGeom>
          <a:ln>
            <a:noFill/>
          </a:ln>
          <a:effectLst>
            <a:outerShdw blurRad="292100" dist="139700" dir="2700000" algn="tl" rotWithShape="0">
              <a:srgbClr val="333333">
                <a:alpha val="65000"/>
              </a:srgbClr>
            </a:outerShdw>
          </a:effectLst>
        </p:spPr>
      </p:pic>
      <p:pic>
        <p:nvPicPr>
          <p:cNvPr id="8"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0"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129001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asellaDiTesto 4"/>
              <p:cNvSpPr txBox="1"/>
              <p:nvPr/>
            </p:nvSpPr>
            <p:spPr>
              <a:xfrm>
                <a:off x="4430333" y="1248584"/>
                <a:ext cx="4525696" cy="5232266"/>
              </a:xfrm>
              <a:prstGeom prst="rect">
                <a:avLst/>
              </a:prstGeom>
              <a:noFill/>
            </p:spPr>
            <p:txBody>
              <a:bodyPr wrap="square" rtlCol="0">
                <a:spAutoFit/>
              </a:bodyPr>
              <a:lstStyle/>
              <a:p>
                <a:pPr algn="just"/>
                <a:r>
                  <a:rPr lang="it-IT" kern="500" dirty="0" smtClean="0"/>
                  <a:t>L’algoritmo è stato costruito in modo da permettere all’utente di scegliere un intervallo temporale sul quale effettuare l’elaborazione dei dati.</a:t>
                </a:r>
                <a:endParaRPr lang="it-IT" kern="500" dirty="0"/>
              </a:p>
              <a:p>
                <a:pPr algn="just"/>
                <a:r>
                  <a:rPr lang="it-IT" b="1" kern="500" dirty="0"/>
                  <a:t>Metodo uno</a:t>
                </a:r>
                <a:r>
                  <a:rPr lang="it-IT" kern="500" dirty="0"/>
                  <a:t>: Il primo metodo considerato suggerisce che la curva che meglio approssima l’andamento decrescente dei picchi del segnale </a:t>
                </a:r>
                <a:r>
                  <a:rPr lang="it-IT" kern="500" dirty="0" smtClean="0"/>
                  <a:t>abbia </a:t>
                </a:r>
                <a:r>
                  <a:rPr lang="it-IT" kern="500" dirty="0"/>
                  <a:t>andamento del tipo </a:t>
                </a:r>
                <a14:m>
                  <m:oMath xmlns:m="http://schemas.openxmlformats.org/officeDocument/2006/math">
                    <m:sSup>
                      <m:sSupPr>
                        <m:ctrlPr>
                          <a:rPr lang="it-IT" i="1">
                            <a:latin typeface="Cambria Math"/>
                          </a:rPr>
                        </m:ctrlPr>
                      </m:sSupPr>
                      <m:e>
                        <m:r>
                          <a:rPr lang="it-IT" i="1">
                            <a:latin typeface="Cambria Math" panose="02040503050406030204" pitchFamily="18" charset="0"/>
                          </a:rPr>
                          <m:t> </m:t>
                        </m:r>
                        <m:r>
                          <a:rPr lang="it-IT" i="1">
                            <a:latin typeface="Cambria Math" panose="02040503050406030204" pitchFamily="18" charset="0"/>
                          </a:rPr>
                          <m:t>𝑔</m:t>
                        </m:r>
                        <m:d>
                          <m:dPr>
                            <m:ctrlPr>
                              <a:rPr lang="it-IT" i="1">
                                <a:latin typeface="Cambria Math"/>
                              </a:rPr>
                            </m:ctrlPr>
                          </m:dPr>
                          <m:e>
                            <m:r>
                              <a:rPr lang="it-IT" i="1">
                                <a:latin typeface="Cambria Math" panose="02040503050406030204" pitchFamily="18" charset="0"/>
                              </a:rPr>
                              <m:t>𝑡</m:t>
                            </m:r>
                          </m:e>
                        </m:d>
                        <m:r>
                          <a:rPr lang="it-IT" i="1">
                            <a:latin typeface="Cambria Math" panose="02040503050406030204" pitchFamily="18" charset="0"/>
                          </a:rPr>
                          <m:t>=</m:t>
                        </m:r>
                        <m:r>
                          <a:rPr lang="it-IT" i="1">
                            <a:latin typeface="Cambria Math" panose="02040503050406030204" pitchFamily="18" charset="0"/>
                          </a:rPr>
                          <m:t>𝑒</m:t>
                        </m:r>
                      </m:e>
                      <m:sup>
                        <m:r>
                          <a:rPr lang="it-IT" i="1">
                            <a:latin typeface="Cambria Math" panose="02040503050406030204" pitchFamily="18" charset="0"/>
                          </a:rPr>
                          <m:t>−</m:t>
                        </m:r>
                        <m:r>
                          <a:rPr lang="it-IT" i="1">
                            <a:latin typeface="Cambria Math" panose="02040503050406030204" pitchFamily="18" charset="0"/>
                          </a:rPr>
                          <m:t>𝜉</m:t>
                        </m:r>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r>
                          <a:rPr lang="it-IT" i="1">
                            <a:latin typeface="Cambria Math" panose="02040503050406030204" pitchFamily="18" charset="0"/>
                          </a:rPr>
                          <m:t>𝑡</m:t>
                        </m:r>
                      </m:sup>
                    </m:sSup>
                    <m:r>
                      <a:rPr lang="it-IT">
                        <a:latin typeface="Cambria Math" panose="02040503050406030204" pitchFamily="18" charset="0"/>
                      </a:rPr>
                      <m:t> .</m:t>
                    </m:r>
                  </m:oMath>
                </a14:m>
                <a:endParaRPr lang="it-IT" dirty="0"/>
              </a:p>
              <a:p>
                <a:pPr algn="just"/>
                <a:r>
                  <a:rPr lang="it-IT" kern="500" dirty="0"/>
                  <a:t>Mediante una funzione </a:t>
                </a:r>
                <a:r>
                  <a:rPr lang="it-IT" kern="500" dirty="0" err="1"/>
                  <a:t>Matlab</a:t>
                </a:r>
                <a:r>
                  <a:rPr lang="it-IT" kern="500" dirty="0"/>
                  <a:t>® si sono trovati i valori dei picchi compresi nell’intervallo considerato. Applicando la funzione logaritmo naturale ai valori trovati si è ottenuto un decremento lineare. Grazie all’utilizzo di un’altra funzione </a:t>
                </a:r>
                <a:r>
                  <a:rPr lang="it-IT" kern="500" dirty="0" err="1"/>
                  <a:t>Matlab</a:t>
                </a:r>
                <a:r>
                  <a:rPr lang="it-IT" kern="500" dirty="0"/>
                  <a:t>®, si è riusciti ad individuare il coefficiente angolare di tale decremento lineare, pari a -</a:t>
                </a:r>
                <a14:m>
                  <m:oMath xmlns:m="http://schemas.openxmlformats.org/officeDocument/2006/math">
                    <m:r>
                      <a:rPr lang="it-IT" i="1">
                        <a:latin typeface="Cambria Math" panose="02040503050406030204" pitchFamily="18" charset="0"/>
                      </a:rPr>
                      <m:t>𝜉</m:t>
                    </m:r>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oMath>
                </a14:m>
                <a:r>
                  <a:rPr lang="it-IT" kern="500" dirty="0"/>
                  <a:t>. </a:t>
                </a:r>
              </a:p>
              <a:p>
                <a:pPr algn="just"/>
                <a:endParaRPr lang="it-IT" sz="1350" kern="500" dirty="0"/>
              </a:p>
              <a:p>
                <a:pPr algn="just"/>
                <a:endParaRPr lang="it-IT" sz="1350" kern="500"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4430333" y="1248584"/>
                <a:ext cx="4525696" cy="5232266"/>
              </a:xfrm>
              <a:prstGeom prst="rect">
                <a:avLst/>
              </a:prstGeom>
              <a:blipFill rotWithShape="0">
                <a:blip r:embed="rId2"/>
                <a:stretch>
                  <a:fillRect l="-1213" t="-699" r="-1078"/>
                </a:stretch>
              </a:blipFill>
            </p:spPr>
            <p:txBody>
              <a:bodyPr/>
              <a:lstStyle/>
              <a:p>
                <a:r>
                  <a:rPr lang="it-IT">
                    <a:noFill/>
                  </a:rPr>
                  <a:t> </a:t>
                </a:r>
              </a:p>
            </p:txBody>
          </p:sp>
        </mc:Fallback>
      </mc:AlternateContent>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08" y="2255722"/>
            <a:ext cx="4138755" cy="3128043"/>
          </a:xfrm>
          <a:prstGeom prst="rect">
            <a:avLst/>
          </a:prstGeom>
          <a:ln>
            <a:noFill/>
          </a:ln>
          <a:effectLst>
            <a:outerShdw blurRad="292100" dist="139700" dir="2700000" algn="tl" rotWithShape="0">
              <a:srgbClr val="333333">
                <a:alpha val="65000"/>
              </a:srgbClr>
            </a:outerShdw>
          </a:effectLst>
        </p:spPr>
      </p:pic>
      <p:pic>
        <p:nvPicPr>
          <p:cNvPr id="7"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9"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123581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08" y="1442435"/>
            <a:ext cx="4249723" cy="3595506"/>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40" y="1442435"/>
            <a:ext cx="4252404" cy="3595505"/>
          </a:xfrm>
          <a:prstGeom prst="rect">
            <a:avLst/>
          </a:prstGeom>
          <a:ln>
            <a:noFill/>
          </a:ln>
          <a:effectLst>
            <a:outerShdw blurRad="292100" dist="139700" dir="2700000" algn="tl" rotWithShape="0">
              <a:srgbClr val="333333">
                <a:alpha val="65000"/>
              </a:srgbClr>
            </a:outerShdw>
          </a:effectLst>
        </p:spPr>
      </p:pic>
      <p:pic>
        <p:nvPicPr>
          <p:cNvPr id="7"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1"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125209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715" y="2609345"/>
            <a:ext cx="4572000" cy="345349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8" name="CasellaDiTesto 7"/>
              <p:cNvSpPr txBox="1"/>
              <p:nvPr/>
            </p:nvSpPr>
            <p:spPr>
              <a:xfrm>
                <a:off x="1078922" y="6231276"/>
                <a:ext cx="6887586"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𝜉</m:t>
                      </m:r>
                      <m:r>
                        <a:rPr lang="it-IT" i="1">
                          <a:latin typeface="Cambria Math" panose="02040503050406030204" pitchFamily="18" charset="0"/>
                        </a:rPr>
                        <m:t> </m:t>
                      </m:r>
                      <m:d>
                        <m:dPr>
                          <m:ctrlPr>
                            <a:rPr lang="it-IT" i="1">
                              <a:latin typeface="Cambria Math"/>
                            </a:rPr>
                          </m:ctrlPr>
                        </m:dPr>
                        <m:e>
                          <m:r>
                            <a:rPr lang="it-IT" i="1">
                              <a:latin typeface="Cambria Math" panose="02040503050406030204" pitchFamily="18" charset="0"/>
                            </a:rPr>
                            <m:t>𝐴</m:t>
                          </m:r>
                        </m:e>
                      </m:d>
                      <m:r>
                        <a:rPr lang="it-IT" i="1">
                          <a:latin typeface="Cambria Math" panose="02040503050406030204" pitchFamily="18" charset="0"/>
                        </a:rPr>
                        <m:t>=(7.43777∗</m:t>
                      </m:r>
                      <m:sSup>
                        <m:sSupPr>
                          <m:ctrlPr>
                            <a:rPr lang="it-IT" i="1">
                              <a:latin typeface="Cambria Math"/>
                            </a:rPr>
                          </m:ctrlPr>
                        </m:sSupPr>
                        <m:e>
                          <m:r>
                            <a:rPr lang="it-IT" i="1">
                              <a:latin typeface="Cambria Math" panose="02040503050406030204" pitchFamily="18" charset="0"/>
                            </a:rPr>
                            <m:t>10</m:t>
                          </m:r>
                        </m:e>
                        <m:sup>
                          <m:r>
                            <a:rPr lang="it-IT" i="1">
                              <a:latin typeface="Cambria Math" panose="02040503050406030204" pitchFamily="18" charset="0"/>
                            </a:rPr>
                            <m:t>−5</m:t>
                          </m:r>
                        </m:sup>
                      </m:sSup>
                      <m:r>
                        <a:rPr lang="it-IT" i="1">
                          <a:latin typeface="Cambria Math" panose="02040503050406030204" pitchFamily="18" charset="0"/>
                        </a:rPr>
                        <m:t>)</m:t>
                      </m:r>
                      <m:sSup>
                        <m:sSupPr>
                          <m:ctrlPr>
                            <a:rPr lang="it-IT" i="1">
                              <a:latin typeface="Cambria Math"/>
                            </a:rPr>
                          </m:ctrlPr>
                        </m:sSupPr>
                        <m:e>
                          <m:r>
                            <a:rPr lang="it-IT" i="1">
                              <a:latin typeface="Cambria Math" panose="02040503050406030204" pitchFamily="18" charset="0"/>
                            </a:rPr>
                            <m:t>𝐴</m:t>
                          </m:r>
                        </m:e>
                        <m:sup>
                          <m:r>
                            <a:rPr lang="it-IT" i="1">
                              <a:latin typeface="Cambria Math" panose="02040503050406030204" pitchFamily="18" charset="0"/>
                            </a:rPr>
                            <m:t>2</m:t>
                          </m:r>
                        </m:sup>
                      </m:sSup>
                      <m:r>
                        <a:rPr lang="it-IT" i="1">
                          <a:latin typeface="Cambria Math" panose="02040503050406030204" pitchFamily="18" charset="0"/>
                        </a:rPr>
                        <m:t>+(1.6974∗</m:t>
                      </m:r>
                      <m:sSup>
                        <m:sSupPr>
                          <m:ctrlPr>
                            <a:rPr lang="it-IT" i="1">
                              <a:latin typeface="Cambria Math"/>
                            </a:rPr>
                          </m:ctrlPr>
                        </m:sSupPr>
                        <m:e>
                          <m:r>
                            <a:rPr lang="it-IT" i="1">
                              <a:latin typeface="Cambria Math" panose="02040503050406030204" pitchFamily="18" charset="0"/>
                            </a:rPr>
                            <m:t>10</m:t>
                          </m:r>
                        </m:e>
                        <m:sup>
                          <m:r>
                            <a:rPr lang="it-IT" i="1">
                              <a:latin typeface="Cambria Math" panose="02040503050406030204" pitchFamily="18" charset="0"/>
                            </a:rPr>
                            <m:t>−5</m:t>
                          </m:r>
                        </m:sup>
                      </m:sSup>
                      <m:r>
                        <a:rPr lang="it-IT" i="1">
                          <a:latin typeface="Cambria Math" panose="02040503050406030204" pitchFamily="18" charset="0"/>
                        </a:rPr>
                        <m:t>)</m:t>
                      </m:r>
                      <m:r>
                        <a:rPr lang="it-IT" i="1">
                          <a:latin typeface="Cambria Math" panose="02040503050406030204" pitchFamily="18" charset="0"/>
                        </a:rPr>
                        <m:t>𝐴</m:t>
                      </m:r>
                      <m:r>
                        <a:rPr lang="it-IT" i="1">
                          <a:latin typeface="Cambria Math" panose="02040503050406030204" pitchFamily="18" charset="0"/>
                        </a:rPr>
                        <m:t>+(1.6162∗</m:t>
                      </m:r>
                      <m:sSup>
                        <m:sSupPr>
                          <m:ctrlPr>
                            <a:rPr lang="it-IT" i="1">
                              <a:latin typeface="Cambria Math"/>
                            </a:rPr>
                          </m:ctrlPr>
                        </m:sSupPr>
                        <m:e>
                          <m:r>
                            <a:rPr lang="it-IT" i="1">
                              <a:latin typeface="Cambria Math" panose="02040503050406030204" pitchFamily="18" charset="0"/>
                            </a:rPr>
                            <m:t>10</m:t>
                          </m:r>
                        </m:e>
                        <m:sup>
                          <m:r>
                            <a:rPr lang="it-IT" i="1">
                              <a:latin typeface="Cambria Math" panose="02040503050406030204" pitchFamily="18" charset="0"/>
                            </a:rPr>
                            <m:t>−4</m:t>
                          </m:r>
                        </m:sup>
                      </m:sSup>
                      <m:r>
                        <a:rPr lang="it-IT" i="1">
                          <a:latin typeface="Cambria Math" panose="02040503050406030204" pitchFamily="18" charset="0"/>
                        </a:rPr>
                        <m:t>)</m:t>
                      </m:r>
                    </m:oMath>
                  </m:oMathPara>
                </a14:m>
                <a:endParaRPr lang="it-IT"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1078922" y="6231276"/>
                <a:ext cx="6887586" cy="372410"/>
              </a:xfrm>
              <a:prstGeom prst="rect">
                <a:avLst/>
              </a:prstGeom>
              <a:blipFill rotWithShape="0">
                <a:blip r:embed="rId3"/>
                <a:stretch>
                  <a:fillRect b="-1475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173490" y="1324541"/>
                <a:ext cx="8698451" cy="1200329"/>
              </a:xfrm>
              <a:prstGeom prst="rect">
                <a:avLst/>
              </a:prstGeom>
            </p:spPr>
            <p:txBody>
              <a:bodyPr wrap="square">
                <a:spAutoFit/>
              </a:bodyPr>
              <a:lstStyle/>
              <a:p>
                <a:pPr algn="just"/>
                <a:r>
                  <a:rPr lang="it-IT" kern="500" dirty="0"/>
                  <a:t>Dividendo il coefficiente angolare per -</a:t>
                </a:r>
                <a14:m>
                  <m:oMath xmlns:m="http://schemas.openxmlformats.org/officeDocument/2006/math">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oMath>
                </a14:m>
                <a:r>
                  <a:rPr lang="it-IT" kern="500" dirty="0"/>
                  <a:t>, si è trovato il coefficiente di smorzamento richiesto. Trovati tutti e dieci i valori dello smorzamento e osservando il comportamento parabolico della variazione di</a:t>
                </a:r>
                <a:r>
                  <a:rPr lang="it-IT" dirty="0"/>
                  <a:t> </a:t>
                </a:r>
                <a14:m>
                  <m:oMath xmlns:m="http://schemas.openxmlformats.org/officeDocument/2006/math">
                    <m:r>
                      <a:rPr lang="it-IT" i="1">
                        <a:latin typeface="Cambria Math" panose="02040503050406030204" pitchFamily="18" charset="0"/>
                      </a:rPr>
                      <m:t>𝜉</m:t>
                    </m:r>
                  </m:oMath>
                </a14:m>
                <a:r>
                  <a:rPr lang="it-IT" kern="500" dirty="0"/>
                  <a:t> in funzione della corrente, si sono trovati i coefficienti </a:t>
                </a:r>
                <a:r>
                  <a:rPr lang="it-IT" kern="500" dirty="0" smtClean="0"/>
                  <a:t>dell’equazione </a:t>
                </a:r>
                <a:r>
                  <a:rPr lang="it-IT" kern="500" dirty="0"/>
                  <a:t>di secondo grado che meglio </a:t>
                </a:r>
                <a:r>
                  <a:rPr lang="it-IT" kern="500" dirty="0" smtClean="0"/>
                  <a:t>approssima </a:t>
                </a:r>
                <a:r>
                  <a:rPr lang="it-IT" kern="500" dirty="0"/>
                  <a:t>tale comportamento.</a:t>
                </a:r>
              </a:p>
            </p:txBody>
          </p:sp>
        </mc:Choice>
        <mc:Fallback xmlns="">
          <p:sp>
            <p:nvSpPr>
              <p:cNvPr id="5" name="Rettangolo 4"/>
              <p:cNvSpPr>
                <a:spLocks noRot="1" noChangeAspect="1" noMove="1" noResize="1" noEditPoints="1" noAdjustHandles="1" noChangeArrowheads="1" noChangeShapeType="1" noTextEdit="1"/>
              </p:cNvSpPr>
              <p:nvPr/>
            </p:nvSpPr>
            <p:spPr>
              <a:xfrm>
                <a:off x="173490" y="1324541"/>
                <a:ext cx="8698451" cy="1200329"/>
              </a:xfrm>
              <a:prstGeom prst="rect">
                <a:avLst/>
              </a:prstGeom>
              <a:blipFill rotWithShape="0">
                <a:blip r:embed="rId4"/>
                <a:stretch>
                  <a:fillRect l="-561" t="-2538" r="-631" b="-7107"/>
                </a:stretch>
              </a:blipFill>
            </p:spPr>
            <p:txBody>
              <a:bodyPr/>
              <a:lstStyle/>
              <a:p>
                <a:r>
                  <a:rPr lang="it-IT">
                    <a:noFill/>
                  </a:rPr>
                  <a:t> </a:t>
                </a:r>
              </a:p>
            </p:txBody>
          </p:sp>
        </mc:Fallback>
      </mc:AlternateContent>
      <p:pic>
        <p:nvPicPr>
          <p:cNvPr id="9" name="Immagin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1"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273388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5092" y="1223682"/>
            <a:ext cx="8665028" cy="1361911"/>
          </a:xfrm>
          <a:prstGeom prst="rect">
            <a:avLst/>
          </a:prstGeom>
          <a:noFill/>
        </p:spPr>
        <p:txBody>
          <a:bodyPr wrap="square" rtlCol="0">
            <a:spAutoFit/>
          </a:bodyPr>
          <a:lstStyle/>
          <a:p>
            <a:pPr algn="just"/>
            <a:r>
              <a:rPr lang="it-IT" b="1" kern="500" dirty="0"/>
              <a:t>Metodo due: </a:t>
            </a:r>
            <a:r>
              <a:rPr lang="it-IT" dirty="0" smtClean="0"/>
              <a:t>Un’intelligente </a:t>
            </a:r>
            <a:r>
              <a:rPr lang="it-IT" dirty="0"/>
              <a:t>misura del grado di smorzamento di un sistema a un singolo grado di libertà è </a:t>
            </a:r>
            <a:r>
              <a:rPr lang="it-IT" dirty="0" smtClean="0"/>
              <a:t>calcolare il rapporto tra i valori dei picchi alla </a:t>
            </a:r>
            <a:r>
              <a:rPr lang="it-IT" dirty="0"/>
              <a:t>fine di un ciclo </a:t>
            </a:r>
            <a:r>
              <a:rPr lang="it-IT"/>
              <a:t>di </a:t>
            </a:r>
            <a:r>
              <a:rPr lang="it-IT" smtClean="0"/>
              <a:t>oscillazione.</a:t>
            </a:r>
            <a:endParaRPr lang="it-IT" dirty="0"/>
          </a:p>
          <a:p>
            <a:pPr algn="just"/>
            <a:r>
              <a:rPr lang="it-IT" sz="1500" b="1" kern="500" dirty="0"/>
              <a:t> </a:t>
            </a:r>
            <a:endParaRPr lang="it-IT" sz="1350" kern="500" dirty="0"/>
          </a:p>
          <a:p>
            <a:pPr algn="just"/>
            <a:endParaRPr lang="it-IT" sz="1350" kern="5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561" y="1918468"/>
            <a:ext cx="3394875" cy="1806188"/>
          </a:xfrm>
          <a:prstGeom prst="rect">
            <a:avLst/>
          </a:prstGeom>
        </p:spPr>
      </p:pic>
      <mc:AlternateContent xmlns:mc="http://schemas.openxmlformats.org/markup-compatibility/2006" xmlns:a14="http://schemas.microsoft.com/office/drawing/2010/main">
        <mc:Choice Requires="a14">
          <p:sp>
            <p:nvSpPr>
              <p:cNvPr id="7" name="CasellaDiTesto 6"/>
              <p:cNvSpPr txBox="1"/>
              <p:nvPr/>
            </p:nvSpPr>
            <p:spPr>
              <a:xfrm>
                <a:off x="175092" y="3741983"/>
                <a:ext cx="8665028" cy="771045"/>
              </a:xfrm>
              <a:prstGeom prst="rect">
                <a:avLst/>
              </a:prstGeom>
              <a:noFill/>
            </p:spPr>
            <p:txBody>
              <a:bodyPr wrap="square" rtlCol="0">
                <a:spAutoFit/>
              </a:bodyPr>
              <a:lstStyle/>
              <a:p>
                <a:pPr algn="just"/>
                <a:r>
                  <a:rPr lang="it-IT" kern="500" dirty="0"/>
                  <a:t>Introducendo</a:t>
                </a:r>
                <a:r>
                  <a:rPr lang="it-IT" b="1" kern="500" dirty="0"/>
                  <a:t> </a:t>
                </a:r>
                <a14:m>
                  <m:oMath xmlns:m="http://schemas.openxmlformats.org/officeDocument/2006/math">
                    <m:r>
                      <m:rPr>
                        <m:sty m:val="p"/>
                      </m:rPr>
                      <a:rPr lang="it-IT">
                        <a:latin typeface="Cambria Math" panose="02040503050406030204" pitchFamily="18" charset="0"/>
                      </a:rPr>
                      <m:t>δ</m:t>
                    </m:r>
                    <m:r>
                      <a:rPr lang="it-IT">
                        <a:latin typeface="Cambria Math" panose="02040503050406030204" pitchFamily="18" charset="0"/>
                      </a:rPr>
                      <m:t>, </m:t>
                    </m:r>
                    <m:r>
                      <m:rPr>
                        <m:sty m:val="p"/>
                      </m:rPr>
                      <a:rPr lang="it-IT">
                        <a:latin typeface="Cambria Math" panose="02040503050406030204" pitchFamily="18" charset="0"/>
                      </a:rPr>
                      <m:t>decremento</m:t>
                    </m:r>
                    <m:r>
                      <a:rPr lang="it-IT">
                        <a:latin typeface="Cambria Math" panose="02040503050406030204" pitchFamily="18" charset="0"/>
                      </a:rPr>
                      <m:t> </m:t>
                    </m:r>
                    <m:r>
                      <m:rPr>
                        <m:sty m:val="p"/>
                      </m:rPr>
                      <a:rPr lang="it-IT">
                        <a:latin typeface="Cambria Math" panose="02040503050406030204" pitchFamily="18" charset="0"/>
                      </a:rPr>
                      <m:t>logaritmico</m:t>
                    </m:r>
                    <m:r>
                      <a:rPr lang="it-IT">
                        <a:latin typeface="Cambria Math" panose="02040503050406030204" pitchFamily="18" charset="0"/>
                      </a:rPr>
                      <m:t>, </m:t>
                    </m:r>
                    <m:r>
                      <m:rPr>
                        <m:sty m:val="p"/>
                      </m:rPr>
                      <a:rPr lang="it-IT">
                        <a:latin typeface="Cambria Math" panose="02040503050406030204" pitchFamily="18" charset="0"/>
                      </a:rPr>
                      <m:t>tale</m:t>
                    </m:r>
                    <m:r>
                      <a:rPr lang="it-IT">
                        <a:latin typeface="Cambria Math" panose="02040503050406030204" pitchFamily="18" charset="0"/>
                      </a:rPr>
                      <m:t> </m:t>
                    </m:r>
                    <m:r>
                      <m:rPr>
                        <m:sty m:val="p"/>
                      </m:rPr>
                      <a:rPr lang="it-IT">
                        <a:latin typeface="Cambria Math" panose="02040503050406030204" pitchFamily="18" charset="0"/>
                      </a:rPr>
                      <m:t>che</m:t>
                    </m:r>
                    <m:r>
                      <a:rPr lang="it-IT">
                        <a:latin typeface="Cambria Math" panose="02040503050406030204" pitchFamily="18" charset="0"/>
                      </a:rPr>
                      <m:t> </m:t>
                    </m:r>
                    <m:r>
                      <m:rPr>
                        <m:sty m:val="p"/>
                      </m:rPr>
                      <a:rPr lang="it-IT">
                        <a:latin typeface="Cambria Math" panose="02040503050406030204" pitchFamily="18" charset="0"/>
                      </a:rPr>
                      <m:t>δ</m:t>
                    </m:r>
                    <m:r>
                      <a:rPr lang="it-IT">
                        <a:latin typeface="Cambria Math" panose="02040503050406030204" pitchFamily="18" charset="0"/>
                      </a:rPr>
                      <m:t>=</m:t>
                    </m:r>
                    <m:r>
                      <m:rPr>
                        <m:sty m:val="p"/>
                      </m:rPr>
                      <a:rPr lang="it-IT">
                        <a:latin typeface="Cambria Math" panose="02040503050406030204" pitchFamily="18" charset="0"/>
                      </a:rPr>
                      <m:t>ln</m:t>
                    </m:r>
                    <m:f>
                      <m:fPr>
                        <m:ctrlPr>
                          <a:rPr lang="it-IT" i="1">
                            <a:latin typeface="Cambria Math"/>
                          </a:rPr>
                        </m:ctrlPr>
                      </m:fPr>
                      <m:num>
                        <m:sSub>
                          <m:sSubPr>
                            <m:ctrlPr>
                              <a:rPr lang="it-IT" i="1">
                                <a:latin typeface="Cambria Math"/>
                              </a:rPr>
                            </m:ctrlPr>
                          </m:sSubPr>
                          <m:e>
                            <m:r>
                              <m:rPr>
                                <m:sty m:val="p"/>
                              </m:rPr>
                              <a:rPr lang="it-IT">
                                <a:latin typeface="Cambria Math" panose="02040503050406030204" pitchFamily="18" charset="0"/>
                              </a:rPr>
                              <m:t>x</m:t>
                            </m:r>
                          </m:e>
                          <m:sub>
                            <m:r>
                              <a:rPr lang="it-IT">
                                <a:latin typeface="Cambria Math" panose="02040503050406030204" pitchFamily="18" charset="0"/>
                              </a:rPr>
                              <m:t>1</m:t>
                            </m:r>
                          </m:sub>
                        </m:sSub>
                      </m:num>
                      <m:den>
                        <m:sSub>
                          <m:sSubPr>
                            <m:ctrlPr>
                              <a:rPr lang="it-IT" i="1">
                                <a:latin typeface="Cambria Math"/>
                              </a:rPr>
                            </m:ctrlPr>
                          </m:sSubPr>
                          <m:e>
                            <m:r>
                              <m:rPr>
                                <m:sty m:val="p"/>
                              </m:rPr>
                              <a:rPr lang="it-IT">
                                <a:latin typeface="Cambria Math" panose="02040503050406030204" pitchFamily="18" charset="0"/>
                              </a:rPr>
                              <m:t>x</m:t>
                            </m:r>
                          </m:e>
                          <m:sub>
                            <m:r>
                              <a:rPr lang="it-IT">
                                <a:latin typeface="Cambria Math" panose="02040503050406030204" pitchFamily="18" charset="0"/>
                              </a:rPr>
                              <m:t>2</m:t>
                            </m:r>
                          </m:sub>
                        </m:sSub>
                      </m:den>
                    </m:f>
                    <m:r>
                      <a:rPr lang="it-IT">
                        <a:latin typeface="Cambria Math" panose="02040503050406030204" pitchFamily="18" charset="0"/>
                      </a:rPr>
                      <m:t>,  </m:t>
                    </m:r>
                    <m:r>
                      <m:rPr>
                        <m:sty m:val="p"/>
                      </m:rPr>
                      <a:rPr lang="it-IT">
                        <a:latin typeface="Cambria Math" panose="02040503050406030204" pitchFamily="18" charset="0"/>
                      </a:rPr>
                      <m:t>sostituendo</m:t>
                    </m:r>
                    <m:r>
                      <a:rPr lang="it-IT">
                        <a:latin typeface="Cambria Math" panose="02040503050406030204" pitchFamily="18" charset="0"/>
                      </a:rPr>
                      <m:t> </m:t>
                    </m:r>
                    <m:r>
                      <m:rPr>
                        <m:sty m:val="p"/>
                      </m:rPr>
                      <a:rPr lang="it-IT">
                        <a:latin typeface="Cambria Math" panose="02040503050406030204" pitchFamily="18" charset="0"/>
                      </a:rPr>
                      <m:t>ai</m:t>
                    </m:r>
                    <m:r>
                      <a:rPr lang="it-IT">
                        <a:latin typeface="Cambria Math" panose="02040503050406030204" pitchFamily="18" charset="0"/>
                      </a:rPr>
                      <m:t> </m:t>
                    </m:r>
                    <m:r>
                      <m:rPr>
                        <m:sty m:val="p"/>
                      </m:rPr>
                      <a:rPr lang="it-IT">
                        <a:latin typeface="Cambria Math" panose="02040503050406030204" pitchFamily="18" charset="0"/>
                      </a:rPr>
                      <m:t>valori</m:t>
                    </m:r>
                    <m:r>
                      <a:rPr lang="it-IT">
                        <a:latin typeface="Cambria Math" panose="02040503050406030204" pitchFamily="18" charset="0"/>
                      </a:rPr>
                      <m:t> </m:t>
                    </m:r>
                    <m:r>
                      <m:rPr>
                        <m:sty m:val="p"/>
                      </m:rPr>
                      <a:rPr lang="it-IT">
                        <a:latin typeface="Cambria Math" panose="02040503050406030204" pitchFamily="18" charset="0"/>
                      </a:rPr>
                      <m:t>di</m:t>
                    </m:r>
                    <m:sSub>
                      <m:sSubPr>
                        <m:ctrlPr>
                          <a:rPr lang="it-IT" i="1">
                            <a:latin typeface="Cambria Math"/>
                          </a:rPr>
                        </m:ctrlPr>
                      </m:sSubPr>
                      <m:e>
                        <m:r>
                          <a:rPr lang="it-IT">
                            <a:latin typeface="Cambria Math" panose="02040503050406030204" pitchFamily="18" charset="0"/>
                          </a:rPr>
                          <m:t> </m:t>
                        </m:r>
                        <m:r>
                          <m:rPr>
                            <m:sty m:val="p"/>
                          </m:rPr>
                          <a:rPr lang="it-IT">
                            <a:latin typeface="Cambria Math" panose="02040503050406030204" pitchFamily="18" charset="0"/>
                          </a:rPr>
                          <m:t>x</m:t>
                        </m:r>
                      </m:e>
                      <m:sub>
                        <m:r>
                          <a:rPr lang="it-IT">
                            <a:latin typeface="Cambria Math" panose="02040503050406030204" pitchFamily="18" charset="0"/>
                          </a:rPr>
                          <m:t>1</m:t>
                        </m:r>
                      </m:sub>
                    </m:sSub>
                    <m:r>
                      <a:rPr lang="it-IT" i="1">
                        <a:latin typeface="Cambria Math" panose="02040503050406030204" pitchFamily="18" charset="0"/>
                      </a:rPr>
                      <m:t> </m:t>
                    </m:r>
                    <m:r>
                      <m:rPr>
                        <m:sty m:val="p"/>
                      </m:rPr>
                      <a:rPr lang="it-IT">
                        <a:latin typeface="Cambria Math" panose="02040503050406030204" pitchFamily="18" charset="0"/>
                      </a:rPr>
                      <m:t>e</m:t>
                    </m:r>
                  </m:oMath>
                </a14:m>
                <a:r>
                  <a:rPr lang="it-IT" kern="500" dirty="0"/>
                  <a:t> </a:t>
                </a:r>
                <a14:m>
                  <m:oMath xmlns:m="http://schemas.openxmlformats.org/officeDocument/2006/math">
                    <m:sSub>
                      <m:sSubPr>
                        <m:ctrlPr>
                          <a:rPr lang="it-IT" i="1">
                            <a:latin typeface="Cambria Math"/>
                          </a:rPr>
                        </m:ctrlPr>
                      </m:sSubPr>
                      <m:e>
                        <m:r>
                          <m:rPr>
                            <m:sty m:val="p"/>
                          </m:rPr>
                          <a:rPr lang="it-IT">
                            <a:latin typeface="Cambria Math" panose="02040503050406030204" pitchFamily="18" charset="0"/>
                          </a:rPr>
                          <m:t>x</m:t>
                        </m:r>
                      </m:e>
                      <m:sub>
                        <m:r>
                          <a:rPr lang="it-IT">
                            <a:latin typeface="Cambria Math" panose="02040503050406030204" pitchFamily="18" charset="0"/>
                          </a:rPr>
                          <m:t>2</m:t>
                        </m:r>
                      </m:sub>
                    </m:sSub>
                  </m:oMath>
                </a14:m>
                <a:r>
                  <a:rPr lang="it-IT" kern="500" dirty="0"/>
                  <a:t> le rispettive equazione del moto si ottiene:</a:t>
                </a:r>
              </a:p>
            </p:txBody>
          </p:sp>
        </mc:Choice>
        <mc:Fallback xmlns="">
          <p:sp>
            <p:nvSpPr>
              <p:cNvPr id="7" name="CasellaDiTesto 6"/>
              <p:cNvSpPr txBox="1">
                <a:spLocks noRot="1" noChangeAspect="1" noMove="1" noResize="1" noEditPoints="1" noAdjustHandles="1" noChangeArrowheads="1" noChangeShapeType="1" noTextEdit="1"/>
              </p:cNvSpPr>
              <p:nvPr/>
            </p:nvSpPr>
            <p:spPr>
              <a:xfrm>
                <a:off x="175092" y="3741983"/>
                <a:ext cx="8665028" cy="771045"/>
              </a:xfrm>
              <a:prstGeom prst="rect">
                <a:avLst/>
              </a:prstGeom>
              <a:blipFill rotWithShape="0">
                <a:blip r:embed="rId3"/>
                <a:stretch>
                  <a:fillRect l="-633"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239485" y="4495524"/>
                <a:ext cx="8665028" cy="560923"/>
              </a:xfrm>
              <a:prstGeom prst="rect">
                <a:avLst/>
              </a:prstGeom>
            </p:spPr>
            <p:txBody>
              <a:bodyPr wrap="square">
                <a:spAutoFit/>
              </a:bodyPr>
              <a:lstStyle/>
              <a:p>
                <a:r>
                  <a:rPr lang="it-IT" dirty="0" smtClean="0"/>
                  <a:t>                                                                  </a:t>
                </a:r>
                <a14:m>
                  <m:oMath xmlns:m="http://schemas.openxmlformats.org/officeDocument/2006/math">
                    <m:r>
                      <a:rPr lang="it-IT" i="1">
                        <a:latin typeface="Cambria Math" panose="02040503050406030204" pitchFamily="18" charset="0"/>
                      </a:rPr>
                      <m:t>𝛿</m:t>
                    </m:r>
                    <m:r>
                      <a:rPr lang="it-IT">
                        <a:latin typeface="Cambria Math" panose="02040503050406030204" pitchFamily="18" charset="0"/>
                      </a:rPr>
                      <m:t>=</m:t>
                    </m:r>
                    <m:f>
                      <m:fPr>
                        <m:ctrlPr>
                          <a:rPr lang="it-IT" i="1">
                            <a:latin typeface="Cambria Math"/>
                          </a:rPr>
                        </m:ctrlPr>
                      </m:fPr>
                      <m:num>
                        <m:r>
                          <a:rPr lang="it-IT">
                            <a:latin typeface="Cambria Math" panose="02040503050406030204" pitchFamily="18" charset="0"/>
                          </a:rPr>
                          <m:t>2</m:t>
                        </m:r>
                        <m:r>
                          <a:rPr lang="it-IT" i="1">
                            <a:latin typeface="Cambria Math" panose="02040503050406030204" pitchFamily="18" charset="0"/>
                          </a:rPr>
                          <m:t>𝜋𝜉</m:t>
                        </m:r>
                      </m:num>
                      <m:den>
                        <m:rad>
                          <m:radPr>
                            <m:degHide m:val="on"/>
                            <m:ctrlPr>
                              <a:rPr lang="it-IT" i="1">
                                <a:latin typeface="Cambria Math"/>
                              </a:rPr>
                            </m:ctrlPr>
                          </m:radPr>
                          <m:deg/>
                          <m:e>
                            <m:r>
                              <a:rPr lang="it-IT">
                                <a:latin typeface="Cambria Math" panose="02040503050406030204" pitchFamily="18" charset="0"/>
                              </a:rPr>
                              <m:t>1−</m:t>
                            </m:r>
                            <m:sSup>
                              <m:sSupPr>
                                <m:ctrlPr>
                                  <a:rPr lang="it-IT" i="1">
                                    <a:latin typeface="Cambria Math"/>
                                  </a:rPr>
                                </m:ctrlPr>
                              </m:sSupPr>
                              <m:e>
                                <m:r>
                                  <a:rPr lang="it-IT" i="1">
                                    <a:latin typeface="Cambria Math" panose="02040503050406030204" pitchFamily="18" charset="0"/>
                                  </a:rPr>
                                  <m:t>𝜉</m:t>
                                </m:r>
                              </m:e>
                              <m:sup>
                                <m:r>
                                  <a:rPr lang="it-IT">
                                    <a:latin typeface="Cambria Math" panose="02040503050406030204" pitchFamily="18" charset="0"/>
                                  </a:rPr>
                                  <m:t>2</m:t>
                                </m:r>
                              </m:sup>
                            </m:sSup>
                          </m:e>
                        </m:rad>
                      </m:den>
                    </m:f>
                  </m:oMath>
                </a14:m>
                <a:r>
                  <a:rPr lang="it-IT" dirty="0" smtClean="0"/>
                  <a:t>                                                                        (1)                                                                                                       </a:t>
                </a:r>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239485" y="4495524"/>
                <a:ext cx="8665028" cy="560923"/>
              </a:xfrm>
              <a:prstGeom prst="rect">
                <a:avLst/>
              </a:prstGeom>
              <a:blipFill rotWithShape="0">
                <a:blip r:embed="rId4"/>
                <a:stretch>
                  <a:fillRect r="-62377" b="-543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p:cNvSpPr txBox="1"/>
              <p:nvPr/>
            </p:nvSpPr>
            <p:spPr>
              <a:xfrm>
                <a:off x="175092" y="5042669"/>
                <a:ext cx="8665028" cy="369332"/>
              </a:xfrm>
              <a:prstGeom prst="rect">
                <a:avLst/>
              </a:prstGeom>
              <a:noFill/>
            </p:spPr>
            <p:txBody>
              <a:bodyPr wrap="square" rtlCol="0">
                <a:spAutoFit/>
              </a:bodyPr>
              <a:lstStyle/>
              <a:p>
                <a:pPr algn="just"/>
                <a:r>
                  <a:rPr lang="it-IT" kern="500" dirty="0"/>
                  <a:t>Che, per sistemi con</a:t>
                </a:r>
                <a14:m>
                  <m:oMath xmlns:m="http://schemas.openxmlformats.org/officeDocument/2006/math">
                    <m:r>
                      <a:rPr lang="it-IT">
                        <a:latin typeface="Cambria Math" panose="02040503050406030204" pitchFamily="18" charset="0"/>
                      </a:rPr>
                      <m:t> </m:t>
                    </m:r>
                    <m:r>
                      <a:rPr lang="it-IT" i="1">
                        <a:latin typeface="Cambria Math" panose="02040503050406030204" pitchFamily="18" charset="0"/>
                      </a:rPr>
                      <m:t>𝜉</m:t>
                    </m:r>
                  </m:oMath>
                </a14:m>
                <a:r>
                  <a:rPr lang="it-IT" kern="500" dirty="0"/>
                  <a:t> &lt;&lt;1, porta alla seguente relazione</a:t>
                </a:r>
                <a:r>
                  <a:rPr lang="it-IT" sz="1400" kern="500" dirty="0"/>
                  <a:t>:</a:t>
                </a:r>
              </a:p>
            </p:txBody>
          </p:sp>
        </mc:Choice>
        <mc:Fallback xmlns="">
          <p:sp>
            <p:nvSpPr>
              <p:cNvPr id="9" name="CasellaDiTesto 8"/>
              <p:cNvSpPr txBox="1">
                <a:spLocks noRot="1" noChangeAspect="1" noMove="1" noResize="1" noEditPoints="1" noAdjustHandles="1" noChangeArrowheads="1" noChangeShapeType="1" noTextEdit="1"/>
              </p:cNvSpPr>
              <p:nvPr/>
            </p:nvSpPr>
            <p:spPr>
              <a:xfrm>
                <a:off x="175092" y="5042669"/>
                <a:ext cx="8665028" cy="369332"/>
              </a:xfrm>
              <a:prstGeom prst="rect">
                <a:avLst/>
              </a:prstGeom>
              <a:blipFill rotWithShape="0">
                <a:blip r:embed="rId5"/>
                <a:stretch>
                  <a:fillRect l="-633" t="-8197"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Rettangolo 10"/>
              <p:cNvSpPr/>
              <p:nvPr/>
            </p:nvSpPr>
            <p:spPr>
              <a:xfrm>
                <a:off x="3425780" y="5442082"/>
                <a:ext cx="5478733" cy="499560"/>
              </a:xfrm>
              <a:prstGeom prst="rect">
                <a:avLst/>
              </a:prstGeom>
            </p:spPr>
            <p:txBody>
              <a:bodyPr wrap="square">
                <a:spAutoFit/>
              </a:bodyPr>
              <a:lstStyle/>
              <a:p>
                <a:r>
                  <a:rPr lang="it-IT" dirty="0" smtClean="0">
                    <a:latin typeface="Times New Roman" panose="02020603050405020304" pitchFamily="18" charset="0"/>
                    <a:ea typeface="Times New Roman" panose="02020603050405020304" pitchFamily="18" charset="0"/>
                  </a:rPr>
                  <a:t>        </a:t>
                </a:r>
                <a14:m>
                  <m:oMath xmlns:m="http://schemas.openxmlformats.org/officeDocument/2006/math">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ξ</m:t>
                    </m:r>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𝛿</m:t>
                        </m:r>
                      </m:num>
                      <m:den>
                        <m:r>
                          <a:rPr lang="it-IT" i="1">
                            <a:latin typeface="Cambria Math" panose="02040503050406030204" pitchFamily="18" charset="0"/>
                            <a:ea typeface="Times New Roman" panose="02020603050405020304" pitchFamily="18" charset="0"/>
                            <a:cs typeface="Times New Roman" panose="02020603050405020304" pitchFamily="18" charset="0"/>
                          </a:rPr>
                          <m:t>2</m:t>
                        </m:r>
                        <m:r>
                          <a:rPr lang="it-IT" i="1">
                            <a:latin typeface="Cambria Math" panose="02040503050406030204" pitchFamily="18" charset="0"/>
                            <a:ea typeface="Times New Roman" panose="02020603050405020304" pitchFamily="18" charset="0"/>
                            <a:cs typeface="Times New Roman" panose="02020603050405020304" pitchFamily="18" charset="0"/>
                          </a:rPr>
                          <m:t>𝜋</m:t>
                        </m:r>
                      </m:den>
                    </m:f>
                  </m:oMath>
                </a14:m>
                <a:r>
                  <a:rPr lang="it-IT" dirty="0" smtClean="0"/>
                  <a:t>                                                                           (2)                                                                                           </a:t>
                </a:r>
                <a:endParaRPr lang="it-IT" dirty="0"/>
              </a:p>
            </p:txBody>
          </p:sp>
        </mc:Choice>
        <mc:Fallback xmlns="">
          <p:sp>
            <p:nvSpPr>
              <p:cNvPr id="11" name="Rettangolo 10"/>
              <p:cNvSpPr>
                <a:spLocks noRot="1" noChangeAspect="1" noMove="1" noResize="1" noEditPoints="1" noAdjustHandles="1" noChangeArrowheads="1" noChangeShapeType="1" noTextEdit="1"/>
              </p:cNvSpPr>
              <p:nvPr/>
            </p:nvSpPr>
            <p:spPr>
              <a:xfrm>
                <a:off x="3425780" y="5442082"/>
                <a:ext cx="5478733" cy="499560"/>
              </a:xfrm>
              <a:prstGeom prst="rect">
                <a:avLst/>
              </a:prstGeom>
              <a:blipFill rotWithShape="0">
                <a:blip r:embed="rId6"/>
                <a:stretch>
                  <a:fillRect r="-86874" b="-7317"/>
                </a:stretch>
              </a:blipFill>
            </p:spPr>
            <p:txBody>
              <a:bodyPr/>
              <a:lstStyle/>
              <a:p>
                <a:r>
                  <a:rPr lang="it-IT">
                    <a:noFill/>
                  </a:rPr>
                  <a:t> </a:t>
                </a:r>
              </a:p>
            </p:txBody>
          </p:sp>
        </mc:Fallback>
      </mc:AlternateContent>
      <p:pic>
        <p:nvPicPr>
          <p:cNvPr id="12" name="Immagin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4"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198486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771" y="1368855"/>
            <a:ext cx="5367890" cy="4052325"/>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6" name="Rettangolo 5"/>
              <p:cNvSpPr/>
              <p:nvPr/>
            </p:nvSpPr>
            <p:spPr>
              <a:xfrm>
                <a:off x="1282058" y="5749591"/>
                <a:ext cx="6819363" cy="3724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it-IT" i="1">
                              <a:latin typeface="Cambria Math"/>
                            </a:rPr>
                          </m:ctrlPr>
                        </m:dPr>
                        <m:e>
                          <m:r>
                            <a:rPr lang="it-IT" i="1">
                              <a:latin typeface="Cambria Math" panose="02040503050406030204" pitchFamily="18" charset="0"/>
                            </a:rPr>
                            <m:t>𝜉</m:t>
                          </m:r>
                          <m:d>
                            <m:dPr>
                              <m:ctrlPr>
                                <a:rPr lang="it-IT" i="1">
                                  <a:latin typeface="Cambria Math"/>
                                </a:rPr>
                              </m:ctrlPr>
                            </m:dPr>
                            <m:e>
                              <m:r>
                                <a:rPr lang="it-IT" i="1">
                                  <a:latin typeface="Cambria Math" panose="02040503050406030204" pitchFamily="18" charset="0"/>
                                </a:rPr>
                                <m:t>𝐴</m:t>
                              </m:r>
                            </m:e>
                          </m:d>
                          <m:r>
                            <a:rPr lang="it-IT" i="0">
                              <a:latin typeface="Cambria Math" panose="02040503050406030204" pitchFamily="18" charset="0"/>
                            </a:rPr>
                            <m:t>=(6.4801∗</m:t>
                          </m:r>
                          <m:sSup>
                            <m:sSupPr>
                              <m:ctrlPr>
                                <a:rPr lang="it-IT" i="1">
                                  <a:latin typeface="Cambria Math"/>
                                </a:rPr>
                              </m:ctrlPr>
                            </m:sSupPr>
                            <m:e>
                              <m:r>
                                <a:rPr lang="it-IT" i="0">
                                  <a:latin typeface="Cambria Math" panose="02040503050406030204" pitchFamily="18" charset="0"/>
                                </a:rPr>
                                <m:t>10</m:t>
                              </m:r>
                            </m:e>
                            <m:sup>
                              <m:r>
                                <a:rPr lang="it-IT" i="0">
                                  <a:latin typeface="Cambria Math" panose="02040503050406030204" pitchFamily="18" charset="0"/>
                                </a:rPr>
                                <m:t>−5</m:t>
                              </m:r>
                            </m:sup>
                          </m:sSup>
                          <m:r>
                            <a:rPr lang="it-IT" i="0">
                              <a:latin typeface="Cambria Math" panose="02040503050406030204" pitchFamily="18" charset="0"/>
                            </a:rPr>
                            <m:t>)</m:t>
                          </m:r>
                          <m:sSup>
                            <m:sSupPr>
                              <m:ctrlPr>
                                <a:rPr lang="it-IT" i="1">
                                  <a:latin typeface="Cambria Math"/>
                                </a:rPr>
                              </m:ctrlPr>
                            </m:sSupPr>
                            <m:e>
                              <m:r>
                                <a:rPr lang="it-IT" i="1">
                                  <a:latin typeface="Cambria Math" panose="02040503050406030204" pitchFamily="18" charset="0"/>
                                </a:rPr>
                                <m:t>𝐴</m:t>
                              </m:r>
                            </m:e>
                            <m:sup>
                              <m:r>
                                <a:rPr lang="it-IT" i="0">
                                  <a:latin typeface="Cambria Math" panose="02040503050406030204" pitchFamily="18" charset="0"/>
                                </a:rPr>
                                <m:t>2</m:t>
                              </m:r>
                            </m:sup>
                          </m:sSup>
                          <m:r>
                            <a:rPr lang="it-IT" i="0">
                              <a:latin typeface="Cambria Math" panose="02040503050406030204" pitchFamily="18" charset="0"/>
                            </a:rPr>
                            <m:t>+(4.6864∗</m:t>
                          </m:r>
                          <m:sSup>
                            <m:sSupPr>
                              <m:ctrlPr>
                                <a:rPr lang="it-IT" i="1">
                                  <a:latin typeface="Cambria Math"/>
                                </a:rPr>
                              </m:ctrlPr>
                            </m:sSupPr>
                            <m:e>
                              <m:r>
                                <a:rPr lang="it-IT" i="0">
                                  <a:latin typeface="Cambria Math" panose="02040503050406030204" pitchFamily="18" charset="0"/>
                                </a:rPr>
                                <m:t>10</m:t>
                              </m:r>
                            </m:e>
                            <m:sup>
                              <m:r>
                                <a:rPr lang="it-IT" i="0">
                                  <a:latin typeface="Cambria Math" panose="02040503050406030204" pitchFamily="18" charset="0"/>
                                </a:rPr>
                                <m:t>−5</m:t>
                              </m:r>
                            </m:sup>
                          </m:sSup>
                          <m:r>
                            <a:rPr lang="it-IT" i="0">
                              <a:latin typeface="Cambria Math" panose="02040503050406030204" pitchFamily="18" charset="0"/>
                            </a:rPr>
                            <m:t>)</m:t>
                          </m:r>
                          <m:r>
                            <a:rPr lang="it-IT" i="1">
                              <a:latin typeface="Cambria Math" panose="02040503050406030204" pitchFamily="18" charset="0"/>
                            </a:rPr>
                            <m:t>𝐴</m:t>
                          </m:r>
                          <m:r>
                            <a:rPr lang="it-IT" i="0">
                              <a:latin typeface="Cambria Math" panose="02040503050406030204" pitchFamily="18" charset="0"/>
                            </a:rPr>
                            <m:t>+(1.5422∗</m:t>
                          </m:r>
                          <m:sSup>
                            <m:sSupPr>
                              <m:ctrlPr>
                                <a:rPr lang="it-IT" i="1">
                                  <a:latin typeface="Cambria Math"/>
                                </a:rPr>
                              </m:ctrlPr>
                            </m:sSupPr>
                            <m:e>
                              <m:r>
                                <a:rPr lang="it-IT" i="0">
                                  <a:latin typeface="Cambria Math" panose="02040503050406030204" pitchFamily="18" charset="0"/>
                                </a:rPr>
                                <m:t>10</m:t>
                              </m:r>
                            </m:e>
                            <m:sup>
                              <m:r>
                                <a:rPr lang="it-IT" i="0">
                                  <a:latin typeface="Cambria Math" panose="02040503050406030204" pitchFamily="18" charset="0"/>
                                </a:rPr>
                                <m:t>−4</m:t>
                              </m:r>
                            </m:sup>
                          </m:sSup>
                        </m:e>
                      </m:d>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1282058" y="5749591"/>
                <a:ext cx="6819363" cy="372410"/>
              </a:xfrm>
              <a:prstGeom prst="rect">
                <a:avLst/>
              </a:prstGeom>
              <a:blipFill rotWithShape="0">
                <a:blip r:embed="rId3"/>
                <a:stretch>
                  <a:fillRect t="-118033" r="-6166" b="-185246"/>
                </a:stretch>
              </a:blipFill>
            </p:spPr>
            <p:txBody>
              <a:bodyPr/>
              <a:lstStyle/>
              <a:p>
                <a:r>
                  <a:rPr lang="it-IT">
                    <a:noFill/>
                  </a:rPr>
                  <a:t> </a:t>
                </a:r>
              </a:p>
            </p:txBody>
          </p:sp>
        </mc:Fallback>
      </mc:AlternateContent>
      <p:pic>
        <p:nvPicPr>
          <p:cNvPr id="7"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9"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ELABORAZIONE DEI DATI ACQUISITI</a:t>
            </a:r>
            <a:endParaRPr lang="it-IT" sz="2000" b="1" dirty="0">
              <a:latin typeface="+mn-lt"/>
            </a:endParaRPr>
          </a:p>
        </p:txBody>
      </p:sp>
    </p:spTree>
    <p:extLst>
      <p:ext uri="{BB962C8B-B14F-4D97-AF65-F5344CB8AC3E}">
        <p14:creationId xmlns:p14="http://schemas.microsoft.com/office/powerpoint/2010/main" val="62489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83" y="1240066"/>
            <a:ext cx="6036465" cy="4551559"/>
          </a:xfrm>
          <a:prstGeom prst="rect">
            <a:avLst/>
          </a:prstGeom>
          <a:ln>
            <a:noFill/>
          </a:ln>
          <a:effectLst>
            <a:outerShdw blurRad="292100" dist="139700" dir="2700000" algn="tl" rotWithShape="0">
              <a:srgbClr val="333333">
                <a:alpha val="65000"/>
              </a:srgbClr>
            </a:outerShdw>
          </a:effectLst>
        </p:spPr>
      </p:pic>
      <p:pic>
        <p:nvPicPr>
          <p:cNvPr id="6"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8"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CONCLUSIONI</a:t>
            </a:r>
            <a:endParaRPr lang="it-IT" sz="2000" b="1" dirty="0">
              <a:latin typeface="+mn-lt"/>
            </a:endParaRPr>
          </a:p>
        </p:txBody>
      </p:sp>
    </p:spTree>
    <p:extLst>
      <p:ext uri="{BB962C8B-B14F-4D97-AF65-F5344CB8AC3E}">
        <p14:creationId xmlns:p14="http://schemas.microsoft.com/office/powerpoint/2010/main" val="29800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4" name="Titolo 1"/>
          <p:cNvSpPr txBox="1">
            <a:spLocks/>
          </p:cNvSpPr>
          <p:nvPr/>
        </p:nvSpPr>
        <p:spPr>
          <a:xfrm>
            <a:off x="1045421" y="782866"/>
            <a:ext cx="6954591" cy="457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CONCLUSIONI</a:t>
            </a:r>
            <a:endParaRPr lang="it-IT" sz="2000" b="1" dirty="0">
              <a:latin typeface="+mn-lt"/>
            </a:endParaRPr>
          </a:p>
        </p:txBody>
      </p:sp>
      <p:sp>
        <p:nvSpPr>
          <p:cNvPr id="6" name="CasellaDiTesto 5"/>
          <p:cNvSpPr txBox="1"/>
          <p:nvPr/>
        </p:nvSpPr>
        <p:spPr>
          <a:xfrm>
            <a:off x="347730" y="1493949"/>
            <a:ext cx="8087932" cy="3970318"/>
          </a:xfrm>
          <a:prstGeom prst="rect">
            <a:avLst/>
          </a:prstGeom>
          <a:noFill/>
        </p:spPr>
        <p:txBody>
          <a:bodyPr wrap="square" rtlCol="0">
            <a:spAutoFit/>
          </a:bodyPr>
          <a:lstStyle/>
          <a:p>
            <a:pPr algn="just"/>
            <a:r>
              <a:rPr lang="it-IT" dirty="0" smtClean="0"/>
              <a:t>I risultati ottenuti sono validi per un modello di massa equivalente  </a:t>
            </a:r>
            <a:r>
              <a:rPr lang="it-IT" i="1" dirty="0" smtClean="0"/>
              <a:t>m=</a:t>
            </a:r>
            <a:r>
              <a:rPr lang="it-IT" dirty="0" smtClean="0"/>
              <a:t>2 kg, con rigidezza della molla equivalente  </a:t>
            </a:r>
            <a:r>
              <a:rPr lang="it-IT" i="1" dirty="0" smtClean="0"/>
              <a:t>k=</a:t>
            </a:r>
            <a:r>
              <a:rPr lang="it-IT" dirty="0" smtClean="0"/>
              <a:t>18,84 N/mm.</a:t>
            </a:r>
          </a:p>
          <a:p>
            <a:pPr algn="just"/>
            <a:endParaRPr lang="it-IT" dirty="0"/>
          </a:p>
          <a:p>
            <a:pPr algn="just"/>
            <a:r>
              <a:rPr lang="it-IT" dirty="0" smtClean="0"/>
              <a:t>Qualora si dovessero cambiare tali parametri del sistema bisognerà effettuare nuovamente l’acquisizione del segnale e l’elaborazione dati con il codice </a:t>
            </a:r>
            <a:r>
              <a:rPr lang="it-IT" dirty="0" err="1" smtClean="0"/>
              <a:t>Matlab</a:t>
            </a:r>
            <a:r>
              <a:rPr lang="it-IT" dirty="0" smtClean="0"/>
              <a:t>® fornito nell’ambito di questa tesi.</a:t>
            </a:r>
          </a:p>
          <a:p>
            <a:pPr algn="just"/>
            <a:endParaRPr lang="it-IT" dirty="0"/>
          </a:p>
          <a:p>
            <a:pPr algn="just"/>
            <a:r>
              <a:rPr lang="it-IT" dirty="0" smtClean="0"/>
              <a:t>Il codice fornito è applicabile a qualsiasi sistema dinamico ad un grado di libertà libero di vibrare e </a:t>
            </a:r>
            <a:r>
              <a:rPr lang="it-IT" dirty="0" err="1" smtClean="0"/>
              <a:t>sottosmorzato</a:t>
            </a:r>
            <a:r>
              <a:rPr lang="it-IT" dirty="0" smtClean="0"/>
              <a:t>, in quanto nella costruzione degli algoritmi non si è tenuto conto dei parametri fondamentali del sistema.</a:t>
            </a:r>
          </a:p>
          <a:p>
            <a:pPr algn="just"/>
            <a:endParaRPr lang="it-IT" dirty="0"/>
          </a:p>
          <a:p>
            <a:pPr algn="just"/>
            <a:r>
              <a:rPr lang="it-IT" dirty="0" smtClean="0"/>
              <a:t>Un possibile sviluppo futuro di questa tesi potrebbe essere quello di descrivere l’andamento dello smorzamento in funzione della corrente, al variare della massa equivalente del modello.</a:t>
            </a:r>
            <a:endParaRPr lang="it-IT" dirty="0"/>
          </a:p>
        </p:txBody>
      </p:sp>
    </p:spTree>
    <p:extLst>
      <p:ext uri="{BB962C8B-B14F-4D97-AF65-F5344CB8AC3E}">
        <p14:creationId xmlns:p14="http://schemas.microsoft.com/office/powerpoint/2010/main" val="1875511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80717" y="879457"/>
            <a:ext cx="1982561" cy="457200"/>
          </a:xfrm>
        </p:spPr>
        <p:txBody>
          <a:bodyPr>
            <a:normAutofit/>
          </a:bodyPr>
          <a:lstStyle/>
          <a:p>
            <a:pPr algn="ctr"/>
            <a:r>
              <a:rPr lang="it-IT" sz="2000" b="1" dirty="0">
                <a:latin typeface="+mn-lt"/>
                <a:cs typeface="Times New Roman" panose="02020603050405020304" pitchFamily="18" charset="0"/>
              </a:rPr>
              <a:t>INTRODUZIONE</a:t>
            </a:r>
          </a:p>
        </p:txBody>
      </p:sp>
      <p:sp>
        <p:nvSpPr>
          <p:cNvPr id="4" name="CasellaDiTesto 3"/>
          <p:cNvSpPr txBox="1"/>
          <p:nvPr/>
        </p:nvSpPr>
        <p:spPr>
          <a:xfrm>
            <a:off x="3705898" y="1433248"/>
            <a:ext cx="5108465" cy="4662815"/>
          </a:xfrm>
          <a:prstGeom prst="rect">
            <a:avLst/>
          </a:prstGeom>
          <a:noFill/>
        </p:spPr>
        <p:txBody>
          <a:bodyPr wrap="square" rtlCol="0">
            <a:spAutoFit/>
          </a:bodyPr>
          <a:lstStyle/>
          <a:p>
            <a:pPr algn="just"/>
            <a:r>
              <a:rPr lang="it-IT" b="1" kern="500" dirty="0"/>
              <a:t>Obiettivo</a:t>
            </a:r>
            <a:r>
              <a:rPr lang="it-IT" kern="500" dirty="0"/>
              <a:t>: Caratterizzazione del coefficiente di smorzamento di un sistema meccanico ad un grado di libertà, smorzato tramite un freno elettromagnetico, al variare della corrente circolante in quest’ultimo. Tale caratterizzazione è stata eseguita mediante la sola analisi dell’andamento oscillatorio del modello.</a:t>
            </a:r>
          </a:p>
          <a:p>
            <a:pPr algn="just"/>
            <a:endParaRPr lang="it-IT" kern="500" dirty="0"/>
          </a:p>
          <a:p>
            <a:pPr algn="just"/>
            <a:r>
              <a:rPr lang="it-IT" b="1" kern="500" dirty="0"/>
              <a:t>Dove: </a:t>
            </a:r>
            <a:r>
              <a:rPr lang="it-IT" kern="500" dirty="0"/>
              <a:t>Questo studio è stato svolto presso la galleria del vento della scuola Politecnica dell’Università di Genova, situata presso il laboratorio del DICCA.</a:t>
            </a:r>
          </a:p>
          <a:p>
            <a:pPr algn="just"/>
            <a:endParaRPr lang="it-IT" kern="500" dirty="0"/>
          </a:p>
          <a:p>
            <a:pPr algn="just"/>
            <a:r>
              <a:rPr lang="it-IT" b="1" kern="500" dirty="0"/>
              <a:t>Modello</a:t>
            </a:r>
            <a:r>
              <a:rPr lang="it-IT" kern="500" dirty="0"/>
              <a:t>: Costituito da un corpo a sezione quadrata, libero di vibrare, collegato alle sue estremità ad un telaio in alluminio tramite quattro molle.</a:t>
            </a:r>
          </a:p>
          <a:p>
            <a:pPr algn="just"/>
            <a:endParaRPr lang="it-IT" sz="1350" kern="500" dirty="0"/>
          </a:p>
          <a:p>
            <a:endParaRPr lang="it-IT" sz="1350" kern="500" dirty="0"/>
          </a:p>
        </p:txBody>
      </p:sp>
      <p:pic>
        <p:nvPicPr>
          <p:cNvPr id="6" name="Immagin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pic>
        <p:nvPicPr>
          <p:cNvPr id="8" name="Immagine 7" descr="D:\Job\BLWT\foto\2009-06-12\DSC05883.JPG"/>
          <p:cNvPicPr/>
          <p:nvPr/>
        </p:nvPicPr>
        <p:blipFill>
          <a:blip r:embed="rId4" cstate="print"/>
          <a:srcRect/>
          <a:stretch>
            <a:fillRect/>
          </a:stretch>
        </p:blipFill>
        <p:spPr bwMode="auto">
          <a:xfrm>
            <a:off x="226608" y="1433248"/>
            <a:ext cx="3354109" cy="2389365"/>
          </a:xfrm>
          <a:prstGeom prst="rect">
            <a:avLst/>
          </a:prstGeom>
          <a:noFill/>
          <a:ln w="19050" cmpd="sng">
            <a:solidFill>
              <a:srgbClr val="FFFFFF"/>
            </a:solidFill>
            <a:miter lim="800000"/>
            <a:headEnd/>
            <a:tailEnd/>
          </a:ln>
          <a:effectLst/>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608" y="4225766"/>
            <a:ext cx="3372285" cy="2211140"/>
          </a:xfrm>
          <a:prstGeom prst="rect">
            <a:avLst/>
          </a:prstGeom>
        </p:spPr>
      </p:pic>
    </p:spTree>
    <p:extLst>
      <p:ext uri="{BB962C8B-B14F-4D97-AF65-F5344CB8AC3E}">
        <p14:creationId xmlns:p14="http://schemas.microsoft.com/office/powerpoint/2010/main" val="82256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301545" y="1433248"/>
            <a:ext cx="4483226" cy="4801314"/>
          </a:xfrm>
          <a:prstGeom prst="rect">
            <a:avLst/>
          </a:prstGeom>
          <a:noFill/>
        </p:spPr>
        <p:txBody>
          <a:bodyPr wrap="square" rtlCol="0">
            <a:spAutoFit/>
          </a:bodyPr>
          <a:lstStyle/>
          <a:p>
            <a:pPr algn="just"/>
            <a:r>
              <a:rPr lang="it-IT" b="1" kern="500" dirty="0" smtClean="0"/>
              <a:t>Organo smorzatore</a:t>
            </a:r>
            <a:r>
              <a:rPr lang="it-IT" kern="500" dirty="0" smtClean="0"/>
              <a:t>: Freno </a:t>
            </a:r>
            <a:r>
              <a:rPr lang="it-IT" kern="500" dirty="0"/>
              <a:t>elettromagnetico costituito da una piastra d’alluminio immersa in un campo magnetico prodotto da un elettromagnete.</a:t>
            </a:r>
          </a:p>
          <a:p>
            <a:pPr algn="just"/>
            <a:endParaRPr lang="it-IT" kern="500" dirty="0"/>
          </a:p>
          <a:p>
            <a:pPr algn="just"/>
            <a:r>
              <a:rPr lang="it-IT" b="1" kern="500" dirty="0" smtClean="0"/>
              <a:t>Svolgimento</a:t>
            </a:r>
            <a:r>
              <a:rPr lang="it-IT" kern="500" dirty="0" smtClean="0"/>
              <a:t>: Eccitando il </a:t>
            </a:r>
            <a:r>
              <a:rPr lang="it-IT" kern="500" dirty="0"/>
              <a:t>modello mediante un impulso di forza, al variare della corrente circolante nell’elettromagnete,  elaborando i dati acquisiti con il software </a:t>
            </a:r>
            <a:r>
              <a:rPr lang="it-IT" kern="500" dirty="0" err="1"/>
              <a:t>Matlab</a:t>
            </a:r>
            <a:r>
              <a:rPr lang="it-IT" kern="500" dirty="0"/>
              <a:t>® con l’utilizzo di due metodi diversi, si sono ricavate equazioni che descrivano l’andamento dello smorzamento al variare dell’amperaggio.</a:t>
            </a:r>
          </a:p>
          <a:p>
            <a:pPr algn="just"/>
            <a:endParaRPr lang="it-IT" kern="500" dirty="0"/>
          </a:p>
          <a:p>
            <a:pPr algn="just"/>
            <a:r>
              <a:rPr lang="it-IT" b="1" kern="500" dirty="0"/>
              <a:t>Perché?: </a:t>
            </a:r>
            <a:r>
              <a:rPr lang="it-IT" kern="500" dirty="0"/>
              <a:t>Permettere lo studio di fenomeni aeroelastici aventi come parametro il coefficiente di smorzamento.</a:t>
            </a:r>
          </a:p>
          <a:p>
            <a:endParaRPr lang="it-IT" kern="500" dirty="0"/>
          </a:p>
        </p:txBody>
      </p:sp>
      <p:pic>
        <p:nvPicPr>
          <p:cNvPr id="9"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3" name="Titolo 1"/>
          <p:cNvSpPr>
            <a:spLocks noGrp="1"/>
          </p:cNvSpPr>
          <p:nvPr>
            <p:ph type="title"/>
          </p:nvPr>
        </p:nvSpPr>
        <p:spPr>
          <a:xfrm>
            <a:off x="3580717" y="879457"/>
            <a:ext cx="1982561" cy="457200"/>
          </a:xfrm>
        </p:spPr>
        <p:txBody>
          <a:bodyPr>
            <a:normAutofit/>
          </a:bodyPr>
          <a:lstStyle/>
          <a:p>
            <a:pPr algn="ctr"/>
            <a:r>
              <a:rPr lang="it-IT" sz="2000" b="1" dirty="0">
                <a:latin typeface="+mn-lt"/>
                <a:cs typeface="Times New Roman" panose="02020603050405020304" pitchFamily="18" charset="0"/>
              </a:rPr>
              <a:t>INTRODUZIONE</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34" y="2683884"/>
            <a:ext cx="3521885" cy="2300041"/>
          </a:xfrm>
          <a:prstGeom prst="rect">
            <a:avLst/>
          </a:prstGeom>
        </p:spPr>
      </p:pic>
    </p:spTree>
    <p:extLst>
      <p:ext uri="{BB962C8B-B14F-4D97-AF65-F5344CB8AC3E}">
        <p14:creationId xmlns:p14="http://schemas.microsoft.com/office/powerpoint/2010/main" val="148301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 y="1810568"/>
            <a:ext cx="5795493" cy="4315219"/>
          </a:xfrm>
          <a:prstGeom prst="rect">
            <a:avLst/>
          </a:prstGeom>
          <a:noFill/>
          <a:ln w="9525">
            <a:noFill/>
            <a:miter lim="800000"/>
            <a:headEnd/>
            <a:tailEnd/>
          </a:ln>
        </p:spPr>
      </p:pic>
      <p:sp>
        <p:nvSpPr>
          <p:cNvPr id="9" name="Rettangolo 8"/>
          <p:cNvSpPr/>
          <p:nvPr/>
        </p:nvSpPr>
        <p:spPr>
          <a:xfrm>
            <a:off x="2262870" y="1679763"/>
            <a:ext cx="2428870" cy="261610"/>
          </a:xfrm>
          <a:prstGeom prst="rect">
            <a:avLst/>
          </a:prstGeom>
        </p:spPr>
        <p:txBody>
          <a:bodyPr wrap="none">
            <a:spAutoFit/>
          </a:bodyPr>
          <a:lstStyle/>
          <a:p>
            <a:r>
              <a:rPr lang="en-GB" sz="1100" i="1" dirty="0" err="1" smtClean="0"/>
              <a:t>Barrero</a:t>
            </a:r>
            <a:r>
              <a:rPr lang="en-GB" sz="1100" i="1" dirty="0" smtClean="0"/>
              <a:t>-Gil, Fernandez-Arroyo (2013) </a:t>
            </a:r>
            <a:endParaRPr lang="en-GB" sz="1100" dirty="0"/>
          </a:p>
        </p:txBody>
      </p:sp>
      <mc:AlternateContent xmlns:mc="http://schemas.openxmlformats.org/markup-compatibility/2006" xmlns:a14="http://schemas.microsoft.com/office/drawing/2010/main">
        <mc:Choice Requires="a14">
          <p:sp>
            <p:nvSpPr>
              <p:cNvPr id="11" name="CasellaDiTesto 10"/>
              <p:cNvSpPr txBox="1"/>
              <p:nvPr/>
            </p:nvSpPr>
            <p:spPr>
              <a:xfrm>
                <a:off x="5795492" y="1810568"/>
                <a:ext cx="3129567" cy="4524315"/>
              </a:xfrm>
              <a:prstGeom prst="rect">
                <a:avLst/>
              </a:prstGeom>
              <a:noFill/>
            </p:spPr>
            <p:txBody>
              <a:bodyPr wrap="square" rtlCol="0">
                <a:spAutoFit/>
              </a:bodyPr>
              <a:lstStyle/>
              <a:p>
                <a:pPr algn="just"/>
                <a:r>
                  <a:rPr lang="it-IT" dirty="0" smtClean="0"/>
                  <a:t>Costruzione dei grafici ampiezza di oscillazione – velocità del vento (grandezze </a:t>
                </a:r>
                <a:r>
                  <a:rPr lang="it-IT" dirty="0" err="1" smtClean="0"/>
                  <a:t>adimensionalizzate</a:t>
                </a:r>
                <a:r>
                  <a:rPr lang="it-IT" dirty="0" smtClean="0"/>
                  <a:t>), al variare del coefficiente di smorzamento, relativi ad un modello a sezione quadrata.</a:t>
                </a:r>
              </a:p>
              <a:p>
                <a:pPr algn="just"/>
                <a:r>
                  <a:rPr lang="it-IT" dirty="0" smtClean="0"/>
                  <a:t>Dove:</a:t>
                </a:r>
              </a:p>
              <a:p>
                <a:pPr/>
                <a14:m>
                  <m:oMathPara xmlns:m="http://schemas.openxmlformats.org/officeDocument/2006/math">
                    <m:oMathParaPr>
                      <m:jc m:val="centerGroup"/>
                    </m:oMathParaPr>
                    <m:oMath xmlns:m="http://schemas.openxmlformats.org/officeDocument/2006/math">
                      <m:sSup>
                        <m:sSupPr>
                          <m:ctrlPr>
                            <a:rPr lang="en-US" i="1" dirty="0" smtClean="0">
                              <a:latin typeface="Cambria Math"/>
                            </a:rPr>
                          </m:ctrlPr>
                        </m:sSupPr>
                        <m:e>
                          <m:r>
                            <a:rPr lang="it-IT" b="0" i="1" dirty="0" smtClean="0">
                              <a:latin typeface="Cambria Math" panose="02040503050406030204" pitchFamily="18" charset="0"/>
                            </a:rPr>
                            <m:t>𝑈</m:t>
                          </m:r>
                        </m:e>
                        <m:sup>
                          <m:r>
                            <a:rPr lang="it-IT" b="0" i="1" dirty="0" smtClean="0">
                              <a:latin typeface="Cambria Math" panose="02040503050406030204" pitchFamily="18" charset="0"/>
                            </a:rPr>
                            <m:t>∗</m:t>
                          </m:r>
                        </m:sup>
                      </m:sSup>
                      <m:r>
                        <m:rPr>
                          <m:nor/>
                        </m:rPr>
                        <a:rPr lang="en-US" dirty="0"/>
                        <m:t>=</m:t>
                      </m:r>
                      <m:r>
                        <m:rPr>
                          <m:nor/>
                        </m:rPr>
                        <a:rPr lang="en-US" i="1" dirty="0"/>
                        <m:t>V</m:t>
                      </m:r>
                      <m:r>
                        <m:rPr>
                          <m:nor/>
                        </m:rPr>
                        <a:rPr lang="en-US" dirty="0"/>
                        <m:t>/2</m:t>
                      </m:r>
                      <m:r>
                        <m:rPr>
                          <m:nor/>
                        </m:rPr>
                        <a:rPr lang="en-US" dirty="0">
                          <a:latin typeface="Symbol" panose="05050102010706020507" pitchFamily="18" charset="2"/>
                        </a:rPr>
                        <m:t>p</m:t>
                      </m:r>
                      <m:r>
                        <m:rPr>
                          <m:nor/>
                        </m:rPr>
                        <a:rPr lang="en-US" i="1" dirty="0"/>
                        <m:t>fb</m:t>
                      </m:r>
                    </m:oMath>
                  </m:oMathPara>
                </a14:m>
                <a:endParaRPr lang="it-IT" dirty="0" smtClean="0"/>
              </a:p>
              <a:p>
                <a:r>
                  <a:rPr lang="it-IT" dirty="0" smtClean="0"/>
                  <a:t>e</a:t>
                </a:r>
              </a:p>
              <a:p>
                <a:pPr algn="ctr"/>
                <a14:m>
                  <m:oMath xmlns:m="http://schemas.openxmlformats.org/officeDocument/2006/math">
                    <m:sSup>
                      <m:sSupPr>
                        <m:ctrlPr>
                          <a:rPr lang="en-US" i="1" smtClean="0">
                            <a:latin typeface="Cambria Math"/>
                          </a:rPr>
                        </m:ctrlPr>
                      </m:sSupPr>
                      <m:e>
                        <m:r>
                          <a:rPr lang="it-IT" b="0" i="1" smtClean="0">
                            <a:latin typeface="Cambria Math" panose="02040503050406030204" pitchFamily="18" charset="0"/>
                          </a:rPr>
                          <m:t>𝐴</m:t>
                        </m:r>
                      </m:e>
                      <m:sup>
                        <m:r>
                          <a:rPr lang="it-IT" b="0" i="1" smtClean="0">
                            <a:latin typeface="Cambria Math" panose="02040503050406030204" pitchFamily="18" charset="0"/>
                          </a:rPr>
                          <m:t>∗</m:t>
                        </m:r>
                      </m:sup>
                    </m:sSup>
                  </m:oMath>
                </a14:m>
                <a:r>
                  <a:rPr lang="en-US" i="1" dirty="0" smtClean="0"/>
                  <a:t>=y/b</a:t>
                </a:r>
              </a:p>
              <a:p>
                <a:pPr algn="ctr"/>
                <a:endParaRPr lang="en-US" i="1" dirty="0" smtClean="0"/>
              </a:p>
              <a:p>
                <a:pPr algn="just"/>
                <a:r>
                  <a:rPr lang="en-US" i="1" dirty="0" smtClean="0"/>
                  <a:t>V</a:t>
                </a:r>
                <a:r>
                  <a:rPr lang="en-US" dirty="0" smtClean="0"/>
                  <a:t>= </a:t>
                </a:r>
                <a:r>
                  <a:rPr lang="en-US" dirty="0" err="1" smtClean="0"/>
                  <a:t>velocità</a:t>
                </a:r>
                <a:r>
                  <a:rPr lang="en-US" dirty="0" smtClean="0"/>
                  <a:t> del </a:t>
                </a:r>
                <a:r>
                  <a:rPr lang="en-US" dirty="0" err="1" smtClean="0"/>
                  <a:t>vento</a:t>
                </a:r>
                <a:endParaRPr lang="en-US" dirty="0" smtClean="0"/>
              </a:p>
              <a:p>
                <a:pPr algn="just"/>
                <a:r>
                  <a:rPr lang="en-US" i="1" dirty="0" smtClean="0"/>
                  <a:t>f= </a:t>
                </a:r>
                <a:r>
                  <a:rPr lang="en-US" dirty="0" err="1" smtClean="0"/>
                  <a:t>frequenza</a:t>
                </a:r>
                <a:r>
                  <a:rPr lang="en-US" dirty="0" smtClean="0"/>
                  <a:t> di </a:t>
                </a:r>
                <a:r>
                  <a:rPr lang="en-US" dirty="0" err="1" smtClean="0"/>
                  <a:t>oscillazione</a:t>
                </a:r>
                <a:endParaRPr lang="en-US" i="1" dirty="0"/>
              </a:p>
              <a:p>
                <a:pPr algn="just"/>
                <a:r>
                  <a:rPr lang="it-IT" i="1" dirty="0"/>
                  <a:t>b</a:t>
                </a:r>
                <a:r>
                  <a:rPr lang="it-IT" dirty="0" smtClean="0"/>
                  <a:t>= lato della sezione quadrata</a:t>
                </a:r>
              </a:p>
              <a:p>
                <a:pPr algn="just"/>
                <a:r>
                  <a:rPr lang="it-IT" i="1" dirty="0"/>
                  <a:t>y</a:t>
                </a:r>
                <a:r>
                  <a:rPr lang="it-IT" dirty="0" smtClean="0"/>
                  <a:t>= ampiezza oscillazione</a:t>
                </a:r>
                <a:endParaRPr lang="it-IT" i="1" dirty="0" smtClean="0"/>
              </a:p>
            </p:txBody>
          </p:sp>
        </mc:Choice>
        <mc:Fallback xmlns="">
          <p:sp>
            <p:nvSpPr>
              <p:cNvPr id="11" name="CasellaDiTesto 10"/>
              <p:cNvSpPr txBox="1">
                <a:spLocks noRot="1" noChangeAspect="1" noMove="1" noResize="1" noEditPoints="1" noAdjustHandles="1" noChangeArrowheads="1" noChangeShapeType="1" noTextEdit="1"/>
              </p:cNvSpPr>
              <p:nvPr/>
            </p:nvSpPr>
            <p:spPr>
              <a:xfrm>
                <a:off x="5795492" y="1810568"/>
                <a:ext cx="3129567" cy="4524315"/>
              </a:xfrm>
              <a:prstGeom prst="rect">
                <a:avLst/>
              </a:prstGeom>
              <a:blipFill rotWithShape="0">
                <a:blip r:embed="rId3"/>
                <a:stretch>
                  <a:fillRect l="-1754" t="-674" r="-1559" b="-1213"/>
                </a:stretch>
              </a:blipFill>
            </p:spPr>
            <p:txBody>
              <a:bodyPr/>
              <a:lstStyle/>
              <a:p>
                <a:r>
                  <a:rPr lang="it-IT">
                    <a:noFill/>
                  </a:rPr>
                  <a:t> </a:t>
                </a:r>
              </a:p>
            </p:txBody>
          </p:sp>
        </mc:Fallback>
      </mc:AlternateContent>
      <p:pic>
        <p:nvPicPr>
          <p:cNvPr id="7"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0" name="Titolo 1"/>
          <p:cNvSpPr>
            <a:spLocks noGrp="1"/>
          </p:cNvSpPr>
          <p:nvPr>
            <p:ph type="title"/>
          </p:nvPr>
        </p:nvSpPr>
        <p:spPr>
          <a:xfrm>
            <a:off x="3580717" y="879457"/>
            <a:ext cx="1982561" cy="457200"/>
          </a:xfrm>
        </p:spPr>
        <p:txBody>
          <a:bodyPr>
            <a:normAutofit/>
          </a:bodyPr>
          <a:lstStyle/>
          <a:p>
            <a:pPr algn="ctr"/>
            <a:r>
              <a:rPr lang="it-IT" sz="2000" b="1" dirty="0">
                <a:latin typeface="+mn-lt"/>
                <a:cs typeface="Times New Roman" panose="02020603050405020304" pitchFamily="18" charset="0"/>
              </a:rPr>
              <a:t>INTRODUZIONE</a:t>
            </a:r>
          </a:p>
        </p:txBody>
      </p:sp>
    </p:spTree>
    <p:extLst>
      <p:ext uri="{BB962C8B-B14F-4D97-AF65-F5344CB8AC3E}">
        <p14:creationId xmlns:p14="http://schemas.microsoft.com/office/powerpoint/2010/main" val="221081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asellaDiTesto 7"/>
              <p:cNvSpPr txBox="1"/>
              <p:nvPr/>
            </p:nvSpPr>
            <p:spPr>
              <a:xfrm>
                <a:off x="3113670" y="1433248"/>
                <a:ext cx="5888662" cy="5570756"/>
              </a:xfrm>
              <a:prstGeom prst="rect">
                <a:avLst/>
              </a:prstGeom>
              <a:noFill/>
            </p:spPr>
            <p:txBody>
              <a:bodyPr wrap="square" rtlCol="0">
                <a:spAutoFit/>
              </a:bodyPr>
              <a:lstStyle/>
              <a:p>
                <a:pPr algn="just"/>
                <a:r>
                  <a:rPr lang="it-IT" b="1" dirty="0"/>
                  <a:t>Legge di induzione di Faraday</a:t>
                </a:r>
                <a:r>
                  <a:rPr lang="it-IT" dirty="0"/>
                  <a:t>: Ai capi di una spira, di materiale conduttore, sottoposta all’azione di un campo magnetico </a:t>
                </a:r>
                <a14:m>
                  <m:oMath xmlns:m="http://schemas.openxmlformats.org/officeDocument/2006/math">
                    <m:r>
                      <a:rPr lang="it-IT" i="1">
                        <a:latin typeface="Cambria Math" panose="02040503050406030204" pitchFamily="18" charset="0"/>
                        <a:ea typeface="Cambria Math" panose="02040503050406030204" pitchFamily="18" charset="0"/>
                      </a:rPr>
                      <m:t>𝐵</m:t>
                    </m:r>
                  </m:oMath>
                </a14:m>
                <a:r>
                  <a:rPr lang="it-IT" dirty="0"/>
                  <a:t> variabile nel tempo, si genera una forza elettromotrice chiamata </a:t>
                </a:r>
                <a:r>
                  <a:rPr lang="it-IT" i="1" dirty="0"/>
                  <a:t>FEM</a:t>
                </a:r>
                <a:r>
                  <a:rPr lang="it-IT" dirty="0"/>
                  <a:t> indotta ed una corrente indotta </a:t>
                </a:r>
                <a14:m>
                  <m:oMath xmlns:m="http://schemas.openxmlformats.org/officeDocument/2006/math">
                    <m:r>
                      <a:rPr lang="it-IT" i="1">
                        <a:latin typeface="Cambria Math" panose="02040503050406030204" pitchFamily="18" charset="0"/>
                      </a:rPr>
                      <m:t>𝑖</m:t>
                    </m:r>
                  </m:oMath>
                </a14:m>
                <a:r>
                  <a:rPr lang="it-IT" dirty="0"/>
                  <a:t>, entrambi con lo stesso verso.</a:t>
                </a:r>
              </a:p>
              <a:p>
                <a:pPr algn="just"/>
                <a:endParaRPr lang="it-IT" dirty="0"/>
              </a:p>
              <a:p>
                <a:pPr algn="just"/>
                <a:r>
                  <a:rPr lang="it-IT" b="1" dirty="0"/>
                  <a:t>Legge di </a:t>
                </a:r>
                <a:r>
                  <a:rPr lang="it-IT" b="1" dirty="0" err="1"/>
                  <a:t>Lenz</a:t>
                </a:r>
                <a:r>
                  <a:rPr lang="it-IT" dirty="0"/>
                  <a:t>: La corrente indotta in una spira ha verso tale che, il campo magnetico da lei generato, si opponga alla variazione di campo magnetico che l’ha indotta.  </a:t>
                </a:r>
              </a:p>
              <a:p>
                <a:pPr algn="just"/>
                <a:endParaRPr lang="it-IT" dirty="0"/>
              </a:p>
              <a:p>
                <a:pPr algn="just"/>
                <a:r>
                  <a:rPr lang="it-IT" b="1" dirty="0"/>
                  <a:t>Forza magnetica</a:t>
                </a:r>
                <a:r>
                  <a:rPr lang="it-IT" dirty="0"/>
                  <a:t>: Essendo la spira percorsa da corrente ed immersa in un campo magnetico, sarà sottoposta all’azione di una forza, i quali modulo e verso sono dati dalla relazione: </a:t>
                </a:r>
              </a:p>
              <a:p>
                <a:endParaRPr lang="it-IT" dirty="0"/>
              </a:p>
              <a:p>
                <a:pPr algn="ct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𝐹</m:t>
                      </m:r>
                      <m:r>
                        <a:rPr lang="it-IT" i="1">
                          <a:latin typeface="Cambria Math" panose="02040503050406030204" pitchFamily="18" charset="0"/>
                        </a:rPr>
                        <m:t>=</m:t>
                      </m:r>
                      <m:r>
                        <a:rPr lang="it-IT" i="1">
                          <a:latin typeface="Cambria Math" panose="02040503050406030204" pitchFamily="18" charset="0"/>
                        </a:rPr>
                        <m:t>𝑖𝐿</m:t>
                      </m:r>
                      <m:r>
                        <a:rPr lang="it-IT" i="1">
                          <a:latin typeface="Cambria Math" panose="02040503050406030204" pitchFamily="18" charset="0"/>
                        </a:rPr>
                        <m:t> ×</m:t>
                      </m:r>
                      <m:r>
                        <a:rPr lang="it-IT" i="1">
                          <a:latin typeface="Cambria Math" panose="02040503050406030204" pitchFamily="18" charset="0"/>
                          <a:ea typeface="Cambria Math" panose="02040503050406030204" pitchFamily="18" charset="0"/>
                        </a:rPr>
                        <m:t>𝐵</m:t>
                      </m:r>
                    </m:oMath>
                  </m:oMathPara>
                </a14:m>
                <a:endParaRPr lang="it-IT" dirty="0"/>
              </a:p>
              <a:p>
                <a:pPr algn="just"/>
                <a:endParaRPr lang="it-IT" i="1" dirty="0">
                  <a:latin typeface="Cambria Math" panose="02040503050406030204" pitchFamily="18" charset="0"/>
                </a:endParaRPr>
              </a:p>
              <a:p>
                <a:pPr algn="just"/>
                <a:r>
                  <a:rPr lang="it-IT" dirty="0"/>
                  <a:t>Dove 𝐿 è la lunghezza del tratto di spira considerato. 𝐹 risulta la forza smorzante prodotta dal freno elettromagnetico utilizzato come smorzatore.</a:t>
                </a:r>
              </a:p>
              <a:p>
                <a:pPr algn="ctr"/>
                <a:endParaRPr lang="it-IT" sz="1400" dirty="0"/>
              </a:p>
            </p:txBody>
          </p:sp>
        </mc:Choice>
        <mc:Fallback xmlns="">
          <p:sp>
            <p:nvSpPr>
              <p:cNvPr id="8" name="CasellaDiTesto 7"/>
              <p:cNvSpPr txBox="1">
                <a:spLocks noRot="1" noChangeAspect="1" noMove="1" noResize="1" noEditPoints="1" noAdjustHandles="1" noChangeArrowheads="1" noChangeShapeType="1" noTextEdit="1"/>
              </p:cNvSpPr>
              <p:nvPr/>
            </p:nvSpPr>
            <p:spPr>
              <a:xfrm>
                <a:off x="3113670" y="1433248"/>
                <a:ext cx="5888662" cy="5570756"/>
              </a:xfrm>
              <a:prstGeom prst="rect">
                <a:avLst/>
              </a:prstGeom>
              <a:blipFill rotWithShape="0">
                <a:blip r:embed="rId2"/>
                <a:stretch>
                  <a:fillRect l="-932" t="-547" r="-828"/>
                </a:stretch>
              </a:blipFill>
            </p:spPr>
            <p:txBody>
              <a:bodyPr/>
              <a:lstStyle/>
              <a:p>
                <a:r>
                  <a:rPr lang="it-IT">
                    <a:noFill/>
                  </a:rPr>
                  <a:t> </a:t>
                </a:r>
              </a:p>
            </p:txBody>
          </p:sp>
        </mc:Fallback>
      </mc:AlternateContent>
      <p:pic>
        <p:nvPicPr>
          <p:cNvPr id="9" name="Immagine 8" descr="http://www.sansepolcroliceo.it/Brugoni/Image89.gif"/>
          <p:cNvPicPr/>
          <p:nvPr/>
        </p:nvPicPr>
        <p:blipFill>
          <a:blip r:embed="rId3">
            <a:extLst>
              <a:ext uri="{28A0092B-C50C-407E-A947-70E740481C1C}">
                <a14:useLocalDpi xmlns:a14="http://schemas.microsoft.com/office/drawing/2010/main" val="0"/>
              </a:ext>
            </a:extLst>
          </a:blip>
          <a:srcRect/>
          <a:stretch>
            <a:fillRect/>
          </a:stretch>
        </p:blipFill>
        <p:spPr bwMode="auto">
          <a:xfrm>
            <a:off x="226608" y="3000582"/>
            <a:ext cx="2887062" cy="1992785"/>
          </a:xfrm>
          <a:prstGeom prst="rect">
            <a:avLst/>
          </a:prstGeom>
          <a:noFill/>
          <a:ln>
            <a:noFill/>
          </a:ln>
        </p:spPr>
      </p:pic>
      <p:pic>
        <p:nvPicPr>
          <p:cNvPr id="10"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838197" y="879457"/>
            <a:ext cx="7623223" cy="457200"/>
          </a:xfrm>
        </p:spPr>
        <p:txBody>
          <a:bodyPr>
            <a:normAutofit/>
          </a:bodyPr>
          <a:lstStyle/>
          <a:p>
            <a:pPr algn="ctr"/>
            <a:r>
              <a:rPr lang="it-IT" sz="2000" b="1" dirty="0" smtClean="0">
                <a:latin typeface="+mn-lt"/>
                <a:cs typeface="Times New Roman" panose="02020603050405020304" pitchFamily="18" charset="0"/>
              </a:rPr>
              <a:t>PRINCIPIO DI FUNZIONAMENTO DEL FRENO ELETTROMAGNETICO</a:t>
            </a:r>
            <a:endParaRPr lang="it-IT" sz="2000" b="1" dirty="0">
              <a:latin typeface="+mn-lt"/>
              <a:cs typeface="Times New Roman" panose="02020603050405020304" pitchFamily="18" charset="0"/>
            </a:endParaRPr>
          </a:p>
        </p:txBody>
      </p:sp>
    </p:spTree>
    <p:extLst>
      <p:ext uri="{BB962C8B-B14F-4D97-AF65-F5344CB8AC3E}">
        <p14:creationId xmlns:p14="http://schemas.microsoft.com/office/powerpoint/2010/main" val="864956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10" y="3307104"/>
            <a:ext cx="2825838" cy="1904129"/>
          </a:xfrm>
          <a:prstGeom prst="rect">
            <a:avLst/>
          </a:prstGeom>
        </p:spPr>
      </p:pic>
      <p:sp>
        <p:nvSpPr>
          <p:cNvPr id="7" name="Rettangolo 6"/>
          <p:cNvSpPr/>
          <p:nvPr/>
        </p:nvSpPr>
        <p:spPr>
          <a:xfrm>
            <a:off x="226608" y="1361570"/>
            <a:ext cx="8695234" cy="1477328"/>
          </a:xfrm>
          <a:prstGeom prst="rect">
            <a:avLst/>
          </a:prstGeom>
        </p:spPr>
        <p:txBody>
          <a:bodyPr wrap="square">
            <a:spAutoFit/>
          </a:bodyPr>
          <a:lstStyle/>
          <a:p>
            <a:pPr algn="just"/>
            <a:r>
              <a:rPr lang="it-IT" b="1" dirty="0"/>
              <a:t>Corrente parassita</a:t>
            </a:r>
            <a:r>
              <a:rPr lang="it-IT" dirty="0"/>
              <a:t>: Nel caso in esame non è stata utilizzata una spira ma una piastra d’alluminio immersa in un campo magnetico generato da un elettromagnete a forma di «ferro di cavallo». La corrente indotta non segue un percorso forzato, ma percorre una traiettoria chiusa entro il materiale costituente la piastra d’alluminio, come se ruotasse in una sorta di mulinello.</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48756" y="3680317"/>
            <a:ext cx="3846487" cy="2163649"/>
          </a:xfrm>
          <a:prstGeom prst="rect">
            <a:avLst/>
          </a:prstGeom>
        </p:spPr>
      </p:pic>
      <p:pic>
        <p:nvPicPr>
          <p:cNvPr id="10"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928186" y="843618"/>
            <a:ext cx="7287625" cy="457200"/>
          </a:xfrm>
        </p:spPr>
        <p:txBody>
          <a:bodyPr>
            <a:noAutofit/>
          </a:bodyPr>
          <a:lstStyle/>
          <a:p>
            <a:pPr algn="ctr"/>
            <a:r>
              <a:rPr lang="it-IT" sz="2000" b="1" dirty="0">
                <a:latin typeface="+mn-lt"/>
              </a:rPr>
              <a:t>PRINCIPIO DI FUNZIONAMENTO DEL FRENO ELETTROMAGNETICO</a:t>
            </a:r>
          </a:p>
        </p:txBody>
      </p: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8251" y="3650000"/>
            <a:ext cx="2768957" cy="1808326"/>
          </a:xfrm>
          <a:prstGeom prst="rect">
            <a:avLst/>
          </a:prstGeom>
        </p:spPr>
      </p:pic>
    </p:spTree>
    <p:extLst>
      <p:ext uri="{BB962C8B-B14F-4D97-AF65-F5344CB8AC3E}">
        <p14:creationId xmlns:p14="http://schemas.microsoft.com/office/powerpoint/2010/main" val="383590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936" y="1204201"/>
            <a:ext cx="4671563" cy="1927672"/>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81742" y="3035255"/>
                <a:ext cx="8881953" cy="4107728"/>
              </a:xfrm>
              <a:prstGeom prst="rect">
                <a:avLst/>
              </a:prstGeom>
              <a:noFill/>
            </p:spPr>
            <p:txBody>
              <a:bodyPr wrap="square" rtlCol="0">
                <a:spAutoFit/>
              </a:bodyPr>
              <a:lstStyle/>
              <a:p>
                <a:r>
                  <a:rPr lang="it-IT" dirty="0" smtClean="0"/>
                  <a:t>Eseguendo un bilancio di forze sulla massa m si giunge alla seguente equazione differenziale del secondo ordine a coefficienti costanti:</a:t>
                </a:r>
              </a:p>
              <a:p>
                <a:endParaRPr lang="it-IT" dirty="0"/>
              </a:p>
              <a:p>
                <a:r>
                  <a:rPr lang="it-IT" dirty="0"/>
                  <a:t>                             </a:t>
                </a:r>
                <a:r>
                  <a:rPr lang="it-IT" dirty="0" smtClean="0"/>
                  <a:t>                                       </a:t>
                </a:r>
                <a14:m>
                  <m:oMath xmlns:m="http://schemas.openxmlformats.org/officeDocument/2006/math">
                    <m:r>
                      <a:rPr lang="it-IT" i="1">
                        <a:latin typeface="Cambria Math" panose="02040503050406030204" pitchFamily="18" charset="0"/>
                      </a:rPr>
                      <m:t>𝑚</m:t>
                    </m:r>
                    <m:acc>
                      <m:accPr>
                        <m:chr m:val="̈"/>
                        <m:ctrlPr>
                          <a:rPr lang="it-IT" i="1">
                            <a:latin typeface="Cambria Math"/>
                          </a:rPr>
                        </m:ctrlPr>
                      </m:accPr>
                      <m:e>
                        <m:r>
                          <a:rPr lang="it-IT" i="1">
                            <a:latin typeface="Cambria Math" panose="02040503050406030204" pitchFamily="18" charset="0"/>
                          </a:rPr>
                          <m:t>𝑥</m:t>
                        </m:r>
                      </m:e>
                    </m:acc>
                    <m:r>
                      <a:rPr lang="it-IT" i="1">
                        <a:latin typeface="Cambria Math" panose="02040503050406030204" pitchFamily="18" charset="0"/>
                      </a:rPr>
                      <m:t>+</m:t>
                    </m:r>
                    <m:r>
                      <a:rPr lang="it-IT" i="1">
                        <a:latin typeface="Cambria Math" panose="02040503050406030204" pitchFamily="18" charset="0"/>
                      </a:rPr>
                      <m:t>𝑐</m:t>
                    </m:r>
                    <m:acc>
                      <m:accPr>
                        <m:chr m:val="̇"/>
                        <m:ctrlPr>
                          <a:rPr lang="it-IT" i="1">
                            <a:latin typeface="Cambria Math"/>
                          </a:rPr>
                        </m:ctrlPr>
                      </m:accPr>
                      <m:e>
                        <m:r>
                          <a:rPr lang="it-IT" i="1">
                            <a:latin typeface="Cambria Math" panose="02040503050406030204" pitchFamily="18" charset="0"/>
                          </a:rPr>
                          <m:t>𝑥</m:t>
                        </m:r>
                      </m:e>
                    </m:acc>
                    <m:r>
                      <a:rPr lang="it-IT" i="1">
                        <a:latin typeface="Cambria Math" panose="02040503050406030204" pitchFamily="18" charset="0"/>
                      </a:rPr>
                      <m:t>+</m:t>
                    </m:r>
                    <m:r>
                      <a:rPr lang="it-IT" i="1">
                        <a:latin typeface="Cambria Math" panose="02040503050406030204" pitchFamily="18" charset="0"/>
                      </a:rPr>
                      <m:t>𝑘𝑥</m:t>
                    </m:r>
                    <m:r>
                      <a:rPr lang="it-IT" i="1">
                        <a:latin typeface="Cambria Math" panose="02040503050406030204" pitchFamily="18" charset="0"/>
                      </a:rPr>
                      <m:t>=0</m:t>
                    </m:r>
                  </m:oMath>
                </a14:m>
                <a:r>
                  <a:rPr lang="it-IT" dirty="0" smtClean="0"/>
                  <a:t>                                                          (1)</a:t>
                </a:r>
                <a:endParaRPr lang="it-IT" dirty="0"/>
              </a:p>
              <a:p>
                <a:endParaRPr lang="it-IT" dirty="0"/>
              </a:p>
              <a:p>
                <a:r>
                  <a:rPr lang="it-IT" dirty="0"/>
                  <a:t>La quale, introducendo le relazioni</a:t>
                </a:r>
                <a14:m>
                  <m:oMath xmlns:m="http://schemas.openxmlformats.org/officeDocument/2006/math">
                    <m:r>
                      <a:rPr lang="it-IT" i="1" dirty="0">
                        <a:latin typeface="Cambria Math" panose="02040503050406030204" pitchFamily="18" charset="0"/>
                      </a:rPr>
                      <m:t> </m:t>
                    </m:r>
                    <m:r>
                      <a:rPr lang="it-IT" i="1">
                        <a:latin typeface="Cambria Math" panose="02040503050406030204" pitchFamily="18" charset="0"/>
                      </a:rPr>
                      <m:t>𝑐</m:t>
                    </m:r>
                    <m:r>
                      <a:rPr lang="it-IT" i="1">
                        <a:latin typeface="Cambria Math" panose="02040503050406030204" pitchFamily="18" charset="0"/>
                      </a:rPr>
                      <m:t>=2</m:t>
                    </m:r>
                    <m:r>
                      <a:rPr lang="it-IT" i="1">
                        <a:latin typeface="Cambria Math" panose="02040503050406030204" pitchFamily="18" charset="0"/>
                      </a:rPr>
                      <m:t>𝜉</m:t>
                    </m:r>
                    <m:rad>
                      <m:radPr>
                        <m:degHide m:val="on"/>
                        <m:ctrlPr>
                          <a:rPr lang="it-IT" i="1">
                            <a:latin typeface="Cambria Math"/>
                          </a:rPr>
                        </m:ctrlPr>
                      </m:radPr>
                      <m:deg/>
                      <m:e>
                        <m:r>
                          <a:rPr lang="it-IT" i="1">
                            <a:latin typeface="Cambria Math" panose="02040503050406030204" pitchFamily="18" charset="0"/>
                          </a:rPr>
                          <m:t>𝑘𝑚</m:t>
                        </m:r>
                      </m:e>
                    </m:rad>
                  </m:oMath>
                </a14:m>
                <a:r>
                  <a:rPr lang="it-IT" dirty="0"/>
                  <a:t> , </a:t>
                </a:r>
                <a14:m>
                  <m:oMath xmlns:m="http://schemas.openxmlformats.org/officeDocument/2006/math">
                    <m:sSup>
                      <m:sSupPr>
                        <m:ctrlPr>
                          <a:rPr lang="it-IT" i="1">
                            <a:latin typeface="Cambria Math"/>
                          </a:rPr>
                        </m:ctrlPr>
                      </m:sSupPr>
                      <m:e>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e>
                      <m:sup>
                        <m:r>
                          <a:rPr lang="it-IT" i="1">
                            <a:latin typeface="Cambria Math" panose="02040503050406030204" pitchFamily="18" charset="0"/>
                          </a:rPr>
                          <m:t>2</m:t>
                        </m:r>
                      </m:sup>
                    </m:sSup>
                    <m:r>
                      <a:rPr lang="it-IT" i="1">
                        <a:latin typeface="Cambria Math" panose="02040503050406030204" pitchFamily="18" charset="0"/>
                      </a:rPr>
                      <m:t>=</m:t>
                    </m:r>
                    <m:f>
                      <m:fPr>
                        <m:ctrlPr>
                          <a:rPr lang="it-IT" i="1">
                            <a:latin typeface="Cambria Math"/>
                          </a:rPr>
                        </m:ctrlPr>
                      </m:fPr>
                      <m:num>
                        <m:r>
                          <a:rPr lang="it-IT" i="1">
                            <a:latin typeface="Cambria Math" panose="02040503050406030204" pitchFamily="18" charset="0"/>
                          </a:rPr>
                          <m:t>𝑘</m:t>
                        </m:r>
                      </m:num>
                      <m:den>
                        <m:r>
                          <a:rPr lang="it-IT" i="1">
                            <a:latin typeface="Cambria Math" panose="02040503050406030204" pitchFamily="18" charset="0"/>
                          </a:rPr>
                          <m:t>𝑚</m:t>
                        </m:r>
                      </m:den>
                    </m:f>
                  </m:oMath>
                </a14:m>
                <a:r>
                  <a:rPr lang="it-IT" dirty="0"/>
                  <a:t> , diventa:</a:t>
                </a:r>
              </a:p>
              <a:p>
                <a:endParaRPr lang="it-IT" dirty="0"/>
              </a:p>
              <a:p>
                <a:r>
                  <a:rPr lang="it-IT" dirty="0" smtClean="0"/>
                  <a:t>                                                               </a:t>
                </a:r>
                <a14:m>
                  <m:oMath xmlns:m="http://schemas.openxmlformats.org/officeDocument/2006/math">
                    <m:acc>
                      <m:accPr>
                        <m:chr m:val="̈"/>
                        <m:ctrlPr>
                          <a:rPr lang="it-IT" i="1">
                            <a:latin typeface="Cambria Math"/>
                          </a:rPr>
                        </m:ctrlPr>
                      </m:accPr>
                      <m:e>
                        <m:r>
                          <a:rPr lang="it-IT" i="1">
                            <a:latin typeface="Cambria Math" panose="02040503050406030204" pitchFamily="18" charset="0"/>
                          </a:rPr>
                          <m:t>𝑥</m:t>
                        </m:r>
                      </m:e>
                    </m:acc>
                    <m:r>
                      <a:rPr lang="it-IT" i="1">
                        <a:latin typeface="Cambria Math" panose="02040503050406030204" pitchFamily="18" charset="0"/>
                      </a:rPr>
                      <m:t>+2</m:t>
                    </m:r>
                    <m:r>
                      <a:rPr lang="it-IT" i="1">
                        <a:latin typeface="Cambria Math" panose="02040503050406030204" pitchFamily="18" charset="0"/>
                      </a:rPr>
                      <m:t>𝜉</m:t>
                    </m:r>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acc>
                      <m:accPr>
                        <m:chr m:val="̇"/>
                        <m:ctrlPr>
                          <a:rPr lang="it-IT" i="1">
                            <a:latin typeface="Cambria Math"/>
                          </a:rPr>
                        </m:ctrlPr>
                      </m:accPr>
                      <m:e>
                        <m:r>
                          <a:rPr lang="it-IT" i="1">
                            <a:latin typeface="Cambria Math" panose="02040503050406030204" pitchFamily="18" charset="0"/>
                          </a:rPr>
                          <m:t>𝑥</m:t>
                        </m:r>
                      </m:e>
                    </m:acc>
                    <m:r>
                      <a:rPr lang="it-IT" i="1">
                        <a:latin typeface="Cambria Math" panose="02040503050406030204" pitchFamily="18" charset="0"/>
                      </a:rPr>
                      <m:t>+</m:t>
                    </m:r>
                    <m:sSup>
                      <m:sSupPr>
                        <m:ctrlPr>
                          <a:rPr lang="it-IT" i="1">
                            <a:latin typeface="Cambria Math"/>
                          </a:rPr>
                        </m:ctrlPr>
                      </m:sSupPr>
                      <m:e>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e>
                      <m:sup>
                        <m:r>
                          <a:rPr lang="it-IT" i="1">
                            <a:latin typeface="Cambria Math" panose="02040503050406030204" pitchFamily="18" charset="0"/>
                          </a:rPr>
                          <m:t>2</m:t>
                        </m:r>
                      </m:sup>
                    </m:sSup>
                    <m:r>
                      <a:rPr lang="it-IT" i="1">
                        <a:latin typeface="Cambria Math" panose="02040503050406030204" pitchFamily="18" charset="0"/>
                      </a:rPr>
                      <m:t>𝑥</m:t>
                    </m:r>
                    <m:r>
                      <a:rPr lang="it-IT" i="1">
                        <a:latin typeface="Cambria Math" panose="02040503050406030204" pitchFamily="18" charset="0"/>
                      </a:rPr>
                      <m:t>=0</m:t>
                    </m:r>
                  </m:oMath>
                </a14:m>
                <a:r>
                  <a:rPr lang="it-IT" dirty="0"/>
                  <a:t> </a:t>
                </a:r>
                <a:r>
                  <a:rPr lang="it-IT" dirty="0" smtClean="0"/>
                  <a:t>                                                     (</a:t>
                </a:r>
                <a:r>
                  <a:rPr lang="it-IT" dirty="0"/>
                  <a:t>2) </a:t>
                </a:r>
              </a:p>
              <a:p>
                <a:endParaRPr lang="it-IT" dirty="0"/>
              </a:p>
              <a:p>
                <a:r>
                  <a:rPr lang="it-IT" dirty="0"/>
                  <a:t>Considerando un fattore di smorzamento </a:t>
                </a:r>
                <a14:m>
                  <m:oMath xmlns:m="http://schemas.openxmlformats.org/officeDocument/2006/math">
                    <m:r>
                      <a:rPr lang="it-IT" i="1">
                        <a:latin typeface="Cambria Math" panose="02040503050406030204" pitchFamily="18" charset="0"/>
                      </a:rPr>
                      <m:t>𝜉</m:t>
                    </m:r>
                  </m:oMath>
                </a14:m>
                <a:r>
                  <a:rPr lang="it-IT" dirty="0"/>
                  <a:t>&lt;&lt;</a:t>
                </a:r>
                <a:r>
                  <a:rPr lang="it-IT" i="1" dirty="0"/>
                  <a:t>1, </a:t>
                </a:r>
                <a:r>
                  <a:rPr lang="it-IT" dirty="0"/>
                  <a:t>si ottiene la seguente soluzione pseudo-periodica:</a:t>
                </a:r>
              </a:p>
              <a:p>
                <a:endParaRPr lang="it-IT" i="1" dirty="0"/>
              </a:p>
              <a:p>
                <a:r>
                  <a:rPr lang="it-IT" b="0" dirty="0" smtClean="0"/>
                  <a:t>                                                          </a:t>
                </a:r>
                <a14:m>
                  <m:oMath xmlns:m="http://schemas.openxmlformats.org/officeDocument/2006/math">
                    <m:r>
                      <a:rPr lang="it-IT" b="0" i="1" smtClean="0">
                        <a:latin typeface="Cambria Math" panose="02040503050406030204" pitchFamily="18" charset="0"/>
                      </a:rPr>
                      <m:t> </m:t>
                    </m:r>
                    <m:r>
                      <a:rPr lang="it-IT" i="1">
                        <a:latin typeface="Cambria Math" panose="02040503050406030204" pitchFamily="18" charset="0"/>
                      </a:rPr>
                      <m:t>𝑥</m:t>
                    </m:r>
                    <m:d>
                      <m:dPr>
                        <m:ctrlPr>
                          <a:rPr lang="it-IT" i="1">
                            <a:latin typeface="Cambria Math"/>
                          </a:rPr>
                        </m:ctrlPr>
                      </m:dPr>
                      <m:e>
                        <m:r>
                          <a:rPr lang="it-IT" i="1">
                            <a:latin typeface="Cambria Math" panose="02040503050406030204" pitchFamily="18" charset="0"/>
                          </a:rPr>
                          <m:t>𝑡</m:t>
                        </m:r>
                      </m:e>
                    </m:d>
                    <m:r>
                      <a:rPr lang="it-IT" i="1">
                        <a:latin typeface="Cambria Math" panose="02040503050406030204" pitchFamily="18" charset="0"/>
                      </a:rPr>
                      <m:t>=</m:t>
                    </m:r>
                    <m:sSup>
                      <m:sSupPr>
                        <m:ctrlPr>
                          <a:rPr lang="it-IT" i="1">
                            <a:latin typeface="Cambria Math"/>
                          </a:rPr>
                        </m:ctrlPr>
                      </m:sSupPr>
                      <m:e>
                        <m:r>
                          <a:rPr lang="it-IT" i="1">
                            <a:latin typeface="Cambria Math" panose="02040503050406030204" pitchFamily="18" charset="0"/>
                          </a:rPr>
                          <m:t>𝑋</m:t>
                        </m:r>
                        <m:r>
                          <a:rPr lang="it-IT" i="1">
                            <a:latin typeface="Cambria Math" panose="02040503050406030204" pitchFamily="18" charset="0"/>
                          </a:rPr>
                          <m:t> </m:t>
                        </m:r>
                        <m:r>
                          <a:rPr lang="it-IT" i="1">
                            <a:latin typeface="Cambria Math" panose="02040503050406030204" pitchFamily="18" charset="0"/>
                          </a:rPr>
                          <m:t>𝑒</m:t>
                        </m:r>
                      </m:e>
                      <m:sup>
                        <m:r>
                          <a:rPr lang="it-IT" i="1">
                            <a:latin typeface="Cambria Math" panose="02040503050406030204" pitchFamily="18" charset="0"/>
                          </a:rPr>
                          <m:t>−</m:t>
                        </m:r>
                        <m:r>
                          <a:rPr lang="it-IT" i="1">
                            <a:latin typeface="Cambria Math" panose="02040503050406030204" pitchFamily="18" charset="0"/>
                          </a:rPr>
                          <m:t>𝜉</m:t>
                        </m:r>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r>
                          <a:rPr lang="it-IT" i="1">
                            <a:latin typeface="Cambria Math" panose="02040503050406030204" pitchFamily="18" charset="0"/>
                          </a:rPr>
                          <m:t>𝑡</m:t>
                        </m:r>
                      </m:sup>
                    </m:sSup>
                    <m:func>
                      <m:funcPr>
                        <m:ctrlPr>
                          <a:rPr lang="it-IT" i="1">
                            <a:latin typeface="Cambria Math"/>
                          </a:rPr>
                        </m:ctrlPr>
                      </m:funcPr>
                      <m:fName>
                        <m:r>
                          <m:rPr>
                            <m:sty m:val="p"/>
                          </m:rPr>
                          <a:rPr lang="it-IT">
                            <a:latin typeface="Cambria Math" panose="02040503050406030204" pitchFamily="18" charset="0"/>
                          </a:rPr>
                          <m:t>cos</m:t>
                        </m:r>
                      </m:fName>
                      <m:e>
                        <m:r>
                          <a:rPr lang="it-IT" i="1">
                            <a:latin typeface="Cambria Math" panose="02040503050406030204" pitchFamily="18" charset="0"/>
                          </a:rPr>
                          <m:t>(</m:t>
                        </m:r>
                        <m:r>
                          <a:rPr lang="it-IT" i="1">
                            <a:latin typeface="Cambria Math" panose="02040503050406030204" pitchFamily="18" charset="0"/>
                          </a:rPr>
                          <m:t>𝜔</m:t>
                        </m:r>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𝜑</m:t>
                        </m:r>
                        <m:r>
                          <a:rPr lang="it-IT" i="1">
                            <a:latin typeface="Cambria Math" panose="02040503050406030204" pitchFamily="18" charset="0"/>
                          </a:rPr>
                          <m:t>)</m:t>
                        </m:r>
                      </m:e>
                    </m:func>
                  </m:oMath>
                </a14:m>
                <a:r>
                  <a:rPr lang="it-IT" dirty="0" smtClean="0"/>
                  <a:t>                                              </a:t>
                </a:r>
                <a:r>
                  <a:rPr lang="it-IT" dirty="0"/>
                  <a:t> (3) </a:t>
                </a:r>
              </a:p>
              <a:p>
                <a:r>
                  <a:rPr lang="it-IT" dirty="0" smtClean="0"/>
                  <a:t>  </a:t>
                </a:r>
                <a:endParaRPr lang="it-IT"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81742" y="3035255"/>
                <a:ext cx="8881953" cy="4107728"/>
              </a:xfrm>
              <a:prstGeom prst="rect">
                <a:avLst/>
              </a:prstGeom>
              <a:blipFill rotWithShape="0">
                <a:blip r:embed="rId3"/>
                <a:stretch>
                  <a:fillRect l="-549" t="-890" r="-549"/>
                </a:stretch>
              </a:blipFill>
            </p:spPr>
            <p:txBody>
              <a:bodyPr/>
              <a:lstStyle/>
              <a:p>
                <a:r>
                  <a:rPr lang="it-IT">
                    <a:noFill/>
                  </a:rPr>
                  <a:t> </a:t>
                </a:r>
              </a:p>
            </p:txBody>
          </p:sp>
        </mc:Fallback>
      </mc:AlternateContent>
      <p:pic>
        <p:nvPicPr>
          <p:cNvPr id="10"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1045421" y="782866"/>
            <a:ext cx="6954591" cy="457200"/>
          </a:xfrm>
        </p:spPr>
        <p:txBody>
          <a:bodyPr>
            <a:noAutofit/>
          </a:bodyPr>
          <a:lstStyle/>
          <a:p>
            <a:pPr algn="ctr"/>
            <a:r>
              <a:rPr lang="it-IT" sz="2000" b="1" dirty="0" smtClean="0">
                <a:latin typeface="+mn-lt"/>
              </a:rPr>
              <a:t>SISTEMA MASSA-MOLLA-SMORZATORE SOTTOSMORZATO</a:t>
            </a:r>
            <a:endParaRPr lang="it-IT" sz="2000" b="1" dirty="0">
              <a:latin typeface="+mn-lt"/>
            </a:endParaRPr>
          </a:p>
        </p:txBody>
      </p:sp>
    </p:spTree>
    <p:extLst>
      <p:ext uri="{BB962C8B-B14F-4D97-AF65-F5344CB8AC3E}">
        <p14:creationId xmlns:p14="http://schemas.microsoft.com/office/powerpoint/2010/main" val="210983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2069291" y="1928550"/>
            <a:ext cx="4906850" cy="3142908"/>
          </a:xfrm>
          <a:prstGeom prst="rect">
            <a:avLst/>
          </a:prstGeom>
        </p:spPr>
      </p:pic>
      <p:sp>
        <p:nvSpPr>
          <p:cNvPr id="8" name="CasellaDiTesto 7"/>
          <p:cNvSpPr txBox="1"/>
          <p:nvPr/>
        </p:nvSpPr>
        <p:spPr>
          <a:xfrm>
            <a:off x="226608" y="1399642"/>
            <a:ext cx="6768804" cy="369332"/>
          </a:xfrm>
          <a:prstGeom prst="rect">
            <a:avLst/>
          </a:prstGeom>
          <a:noFill/>
        </p:spPr>
        <p:txBody>
          <a:bodyPr wrap="square" rtlCol="0">
            <a:spAutoFit/>
          </a:bodyPr>
          <a:lstStyle/>
          <a:p>
            <a:r>
              <a:rPr lang="it-IT" dirty="0"/>
              <a:t>Rappresentazione grafica della soluzione dell’equazione differenziale:</a:t>
            </a:r>
          </a:p>
        </p:txBody>
      </p:sp>
      <mc:AlternateContent xmlns:mc="http://schemas.openxmlformats.org/markup-compatibility/2006" xmlns:a14="http://schemas.microsoft.com/office/drawing/2010/main">
        <mc:Choice Requires="a14">
          <p:sp>
            <p:nvSpPr>
              <p:cNvPr id="10" name="CasellaDiTesto 9"/>
              <p:cNvSpPr txBox="1"/>
              <p:nvPr/>
            </p:nvSpPr>
            <p:spPr>
              <a:xfrm>
                <a:off x="226608" y="5176700"/>
                <a:ext cx="8260571" cy="1215782"/>
              </a:xfrm>
              <a:prstGeom prst="rect">
                <a:avLst/>
              </a:prstGeom>
              <a:noFill/>
            </p:spPr>
            <p:txBody>
              <a:bodyPr wrap="square" rtlCol="0">
                <a:spAutoFit/>
              </a:bodyPr>
              <a:lstStyle/>
              <a:p>
                <a:r>
                  <a:rPr lang="it-IT" dirty="0"/>
                  <a:t>L’andamento della curva tratteggiata in rosso, che approssima l’inviluppo dei picchi della funzione, ha equazione: </a:t>
                </a:r>
              </a:p>
              <a:p>
                <a:endParaRPr lang="it-IT" dirty="0"/>
              </a:p>
              <a:p>
                <a:pPr algn="ctr"/>
                <a14:m>
                  <m:oMath xmlns:m="http://schemas.openxmlformats.org/officeDocument/2006/math">
                    <m:sSup>
                      <m:sSupPr>
                        <m:ctrlPr>
                          <a:rPr lang="it-IT" i="1">
                            <a:latin typeface="Cambria Math"/>
                          </a:rPr>
                        </m:ctrlPr>
                      </m:sSupPr>
                      <m:e>
                        <m:r>
                          <a:rPr lang="it-IT" i="1">
                            <a:latin typeface="Cambria Math" panose="02040503050406030204" pitchFamily="18" charset="0"/>
                          </a:rPr>
                          <m:t> </m:t>
                        </m:r>
                        <m:r>
                          <a:rPr lang="it-IT" i="1">
                            <a:latin typeface="Cambria Math" panose="02040503050406030204" pitchFamily="18" charset="0"/>
                          </a:rPr>
                          <m:t>𝑔</m:t>
                        </m:r>
                        <m:d>
                          <m:dPr>
                            <m:ctrlPr>
                              <a:rPr lang="it-IT" i="1">
                                <a:latin typeface="Cambria Math"/>
                              </a:rPr>
                            </m:ctrlPr>
                          </m:dPr>
                          <m:e>
                            <m:r>
                              <a:rPr lang="it-IT" i="1">
                                <a:latin typeface="Cambria Math" panose="02040503050406030204" pitchFamily="18" charset="0"/>
                              </a:rPr>
                              <m:t>𝑡</m:t>
                            </m:r>
                          </m:e>
                        </m:d>
                        <m:r>
                          <a:rPr lang="it-IT" i="1">
                            <a:latin typeface="Cambria Math" panose="02040503050406030204" pitchFamily="18" charset="0"/>
                          </a:rPr>
                          <m:t>=</m:t>
                        </m:r>
                        <m:r>
                          <a:rPr lang="it-IT" i="1">
                            <a:latin typeface="Cambria Math" panose="02040503050406030204" pitchFamily="18" charset="0"/>
                          </a:rPr>
                          <m:t>𝑒</m:t>
                        </m:r>
                      </m:e>
                      <m:sup>
                        <m:r>
                          <a:rPr lang="it-IT" i="1">
                            <a:latin typeface="Cambria Math" panose="02040503050406030204" pitchFamily="18" charset="0"/>
                          </a:rPr>
                          <m:t>−</m:t>
                        </m:r>
                        <m:r>
                          <a:rPr lang="it-IT" i="1">
                            <a:latin typeface="Cambria Math" panose="02040503050406030204" pitchFamily="18" charset="0"/>
                          </a:rPr>
                          <m:t>𝜉</m:t>
                        </m:r>
                        <m:sSub>
                          <m:sSubPr>
                            <m:ctrlPr>
                              <a:rPr lang="it-IT" i="1">
                                <a:latin typeface="Cambria Math"/>
                              </a:rPr>
                            </m:ctrlPr>
                          </m:sSubPr>
                          <m:e>
                            <m:r>
                              <a:rPr lang="it-IT" i="1">
                                <a:latin typeface="Cambria Math" panose="02040503050406030204" pitchFamily="18" charset="0"/>
                              </a:rPr>
                              <m:t>𝜔</m:t>
                            </m:r>
                          </m:e>
                          <m:sub>
                            <m:r>
                              <a:rPr lang="it-IT" i="1">
                                <a:latin typeface="Cambria Math" panose="02040503050406030204" pitchFamily="18" charset="0"/>
                              </a:rPr>
                              <m:t>0</m:t>
                            </m:r>
                          </m:sub>
                        </m:sSub>
                        <m:r>
                          <a:rPr lang="it-IT" i="1">
                            <a:latin typeface="Cambria Math" panose="02040503050406030204" pitchFamily="18" charset="0"/>
                          </a:rPr>
                          <m:t>𝑡</m:t>
                        </m:r>
                      </m:sup>
                    </m:sSup>
                  </m:oMath>
                </a14:m>
                <a:r>
                  <a:rPr lang="it-IT" sz="1350" dirty="0"/>
                  <a:t>                                              </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226608" y="5176700"/>
                <a:ext cx="8260571" cy="1215782"/>
              </a:xfrm>
              <a:prstGeom prst="rect">
                <a:avLst/>
              </a:prstGeom>
              <a:blipFill rotWithShape="0">
                <a:blip r:embed="rId3"/>
                <a:stretch>
                  <a:fillRect l="-590" t="-2500" b="-2000"/>
                </a:stretch>
              </a:blipFill>
            </p:spPr>
            <p:txBody>
              <a:bodyPr/>
              <a:lstStyle/>
              <a:p>
                <a:r>
                  <a:rPr lang="it-IT">
                    <a:noFill/>
                  </a:rPr>
                  <a:t> </a:t>
                </a:r>
              </a:p>
            </p:txBody>
          </p:sp>
        </mc:Fallback>
      </mc:AlternateContent>
      <p:pic>
        <p:nvPicPr>
          <p:cNvPr id="9"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1045420" y="782866"/>
            <a:ext cx="6954591" cy="457200"/>
          </a:xfrm>
        </p:spPr>
        <p:txBody>
          <a:bodyPr>
            <a:noAutofit/>
          </a:bodyPr>
          <a:lstStyle/>
          <a:p>
            <a:pPr algn="ctr"/>
            <a:r>
              <a:rPr lang="it-IT" sz="2000" b="1" dirty="0" smtClean="0">
                <a:latin typeface="+mn-lt"/>
              </a:rPr>
              <a:t>SISTEMA MASSA-MOLLA-SMORZATORE SOTTOSMORZATO</a:t>
            </a:r>
            <a:endParaRPr lang="it-IT" sz="2000" b="1" dirty="0">
              <a:latin typeface="+mn-lt"/>
            </a:endParaRPr>
          </a:p>
        </p:txBody>
      </p:sp>
    </p:spTree>
    <p:extLst>
      <p:ext uri="{BB962C8B-B14F-4D97-AF65-F5344CB8AC3E}">
        <p14:creationId xmlns:p14="http://schemas.microsoft.com/office/powerpoint/2010/main" val="3636681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1974" y="4178391"/>
            <a:ext cx="8801484" cy="3277820"/>
          </a:xfrm>
          <a:prstGeom prst="rect">
            <a:avLst/>
          </a:prstGeom>
          <a:noFill/>
        </p:spPr>
        <p:txBody>
          <a:bodyPr wrap="square" rtlCol="0">
            <a:spAutoFit/>
          </a:bodyPr>
          <a:lstStyle/>
          <a:p>
            <a:pPr algn="just"/>
            <a:r>
              <a:rPr lang="it-IT" b="1" kern="500" dirty="0"/>
              <a:t>Montaggio del telaio: </a:t>
            </a:r>
            <a:r>
              <a:rPr lang="it-IT" kern="500" dirty="0"/>
              <a:t>Composto da quattro profilati in alluminio disposti verticalmente, con l’aggiunta di quattro traverse poste longitudinalmente alla galleria del vento, con la doppia funzione di irrigidimento del telaio principale e supporto per il fissaggio delle molle, alle quali è stato fissato il modello.</a:t>
            </a:r>
          </a:p>
          <a:p>
            <a:pPr algn="just"/>
            <a:endParaRPr lang="it-IT" b="1" kern="500" dirty="0"/>
          </a:p>
          <a:p>
            <a:pPr algn="just"/>
            <a:r>
              <a:rPr lang="it-IT" b="1" kern="500" dirty="0"/>
              <a:t>Aggancio e pretensionamento delle molle: </a:t>
            </a:r>
            <a:r>
              <a:rPr lang="it-IT" kern="500" dirty="0"/>
              <a:t>Fissaggio delle molle alle boccole di sostegno del modello, e successivo ancoraggio del sistema molla-boccola-molla alle traverse del telaio si supporto. Tale ancoraggio è stato effettuato pretensionando le molle </a:t>
            </a:r>
            <a:r>
              <a:rPr lang="it-IT" kern="500" dirty="0" err="1"/>
              <a:t>affinchè</a:t>
            </a:r>
            <a:r>
              <a:rPr lang="it-IT" kern="500" dirty="0"/>
              <a:t> queste, durante la fase oscillatoria, non raggiungessero la condizione cosiddetta ‘’a pacco’’.</a:t>
            </a:r>
          </a:p>
          <a:p>
            <a:pPr algn="just"/>
            <a:endParaRPr lang="it-IT" b="1" kern="500" dirty="0"/>
          </a:p>
          <a:p>
            <a:pPr algn="just"/>
            <a:endParaRPr lang="it-IT" sz="1350" b="1" kern="500" dirty="0"/>
          </a:p>
          <a:p>
            <a:pPr algn="just"/>
            <a:endParaRPr lang="it-IT" sz="1350" b="1" kern="5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9401" y="1772904"/>
            <a:ext cx="2684666" cy="1872649"/>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97050" y="1705452"/>
            <a:ext cx="2708453" cy="2031339"/>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97" y="1376071"/>
            <a:ext cx="3599035" cy="2699277"/>
          </a:xfrm>
          <a:prstGeom prst="rect">
            <a:avLst/>
          </a:prstGeom>
        </p:spPr>
      </p:pic>
      <p:pic>
        <p:nvPicPr>
          <p:cNvPr id="9" name="Immagin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608" y="262677"/>
            <a:ext cx="392423" cy="52018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838197" y="482784"/>
            <a:ext cx="3853543" cy="300082"/>
          </a:xfrm>
          <a:prstGeom prst="rect">
            <a:avLst/>
          </a:prstGeom>
          <a:noFill/>
        </p:spPr>
        <p:txBody>
          <a:bodyPr wrap="square" rtlCol="0">
            <a:spAutoFit/>
          </a:bodyPr>
          <a:lstStyle/>
          <a:p>
            <a:r>
              <a:rPr lang="it-IT" sz="1350" i="1" dirty="0"/>
              <a:t>Università degli Studi di Genova</a:t>
            </a:r>
          </a:p>
        </p:txBody>
      </p:sp>
      <p:sp>
        <p:nvSpPr>
          <p:cNvPr id="12" name="Titolo 1"/>
          <p:cNvSpPr>
            <a:spLocks noGrp="1"/>
          </p:cNvSpPr>
          <p:nvPr>
            <p:ph type="title"/>
          </p:nvPr>
        </p:nvSpPr>
        <p:spPr>
          <a:xfrm>
            <a:off x="1045421" y="782866"/>
            <a:ext cx="6954591" cy="457200"/>
          </a:xfrm>
        </p:spPr>
        <p:txBody>
          <a:bodyPr>
            <a:noAutofit/>
          </a:bodyPr>
          <a:lstStyle/>
          <a:p>
            <a:pPr algn="ctr"/>
            <a:r>
              <a:rPr lang="it-IT" sz="2000" b="1" dirty="0" smtClean="0">
                <a:latin typeface="+mn-lt"/>
              </a:rPr>
              <a:t>SETUP SPERIMENTALE</a:t>
            </a:r>
            <a:endParaRPr lang="it-IT" sz="2000" b="1" dirty="0">
              <a:latin typeface="+mn-lt"/>
            </a:endParaRPr>
          </a:p>
        </p:txBody>
      </p:sp>
    </p:spTree>
    <p:extLst>
      <p:ext uri="{BB962C8B-B14F-4D97-AF65-F5344CB8AC3E}">
        <p14:creationId xmlns:p14="http://schemas.microsoft.com/office/powerpoint/2010/main" val="1310788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923</TotalTime>
  <Words>1732</Words>
  <Application>Microsoft Office PowerPoint</Application>
  <PresentationFormat>Presentazione su schermo (4:3)</PresentationFormat>
  <Paragraphs>134</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standard di PowerPoint</vt:lpstr>
      <vt:lpstr>INTRODUZIONE</vt:lpstr>
      <vt:lpstr>INTRODUZIONE</vt:lpstr>
      <vt:lpstr>INTRODUZIONE</vt:lpstr>
      <vt:lpstr>PRINCIPIO DI FUNZIONAMENTO DEL FRENO ELETTROMAGNETICO</vt:lpstr>
      <vt:lpstr>PRINCIPIO DI FUNZIONAMENTO DEL FRENO ELETTROMAGNETICO</vt:lpstr>
      <vt:lpstr>SISTEMA MASSA-MOLLA-SMORZATORE SOTTOSMORZATO</vt:lpstr>
      <vt:lpstr>SISTEMA MASSA-MOLLA-SMORZATORE SOTTOSMORZATO</vt:lpstr>
      <vt:lpstr>SETUP SPERIMENTALE</vt:lpstr>
      <vt:lpstr>SETUP SPERIMENTALE</vt:lpstr>
      <vt:lpstr>SETUP SPERIMENTALE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Edoardo Sotteri</dc:creator>
  <cp:lastModifiedBy>Alessandro Bottaro</cp:lastModifiedBy>
  <cp:revision>97</cp:revision>
  <dcterms:created xsi:type="dcterms:W3CDTF">2016-02-13T08:45:25Z</dcterms:created>
  <dcterms:modified xsi:type="dcterms:W3CDTF">2016-02-18T11:57:33Z</dcterms:modified>
</cp:coreProperties>
</file>